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1"/>
  </p:sldMasterIdLst>
  <p:notesMasterIdLst>
    <p:notesMasterId r:id="rId56"/>
  </p:notesMasterIdLst>
  <p:sldIdLst>
    <p:sldId id="312" r:id="rId2"/>
    <p:sldId id="256" r:id="rId3"/>
    <p:sldId id="257" r:id="rId4"/>
    <p:sldId id="258" r:id="rId5"/>
    <p:sldId id="259" r:id="rId6"/>
    <p:sldId id="260" r:id="rId7"/>
    <p:sldId id="262" r:id="rId8"/>
    <p:sldId id="263" r:id="rId9"/>
    <p:sldId id="311" r:id="rId10"/>
    <p:sldId id="264" r:id="rId11"/>
    <p:sldId id="266" r:id="rId12"/>
    <p:sldId id="267" r:id="rId13"/>
    <p:sldId id="268" r:id="rId14"/>
    <p:sldId id="310"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p:cViewPr>
        <p:scale>
          <a:sx n="100" d="100"/>
          <a:sy n="100" d="100"/>
        </p:scale>
        <p:origin x="183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AD682-0296-6B44-8E42-82B26CAD28AA}" type="doc">
      <dgm:prSet loTypeId="urn:microsoft.com/office/officeart/2005/8/layout/cycle4" loCatId="" qsTypeId="urn:microsoft.com/office/officeart/2005/8/quickstyle/3d2" qsCatId="3D" csTypeId="urn:microsoft.com/office/officeart/2005/8/colors/colorful1" csCatId="colorful" phldr="1"/>
      <dgm:spPr/>
      <dgm:t>
        <a:bodyPr/>
        <a:lstStyle/>
        <a:p>
          <a:endParaRPr lang="tr-TR"/>
        </a:p>
      </dgm:t>
    </dgm:pt>
    <dgm:pt modelId="{B2CB21EE-CD07-C447-A215-6D13CB5949B4}">
      <dgm:prSet phldrT="[Metin]"/>
      <dgm:spPr/>
      <dgm:t>
        <a:bodyPr/>
        <a:lstStyle/>
        <a:p>
          <a:r>
            <a:rPr lang="tr-TR" dirty="0"/>
            <a:t>1- Uygun Projelerin Belirlenmesi</a:t>
          </a:r>
        </a:p>
        <a:p>
          <a:r>
            <a:rPr lang="tr-TR" dirty="0"/>
            <a:t>2- Çevresel Hedeflerin Belirlenmesi</a:t>
          </a:r>
        </a:p>
      </dgm:t>
    </dgm:pt>
    <dgm:pt modelId="{3A923EAB-D794-454E-96F4-CB6A43CE730B}" type="parTrans" cxnId="{A8EE663D-77E2-3C4B-93FD-B070478EDD0C}">
      <dgm:prSet/>
      <dgm:spPr/>
      <dgm:t>
        <a:bodyPr/>
        <a:lstStyle/>
        <a:p>
          <a:endParaRPr lang="tr-TR"/>
        </a:p>
      </dgm:t>
    </dgm:pt>
    <dgm:pt modelId="{2F3A7F63-A5A4-4947-BA28-DEAD0DD19183}" type="sibTrans" cxnId="{A8EE663D-77E2-3C4B-93FD-B070478EDD0C}">
      <dgm:prSet/>
      <dgm:spPr/>
      <dgm:t>
        <a:bodyPr/>
        <a:lstStyle/>
        <a:p>
          <a:endParaRPr lang="tr-TR"/>
        </a:p>
      </dgm:t>
    </dgm:pt>
    <dgm:pt modelId="{15222CCC-F2D7-304A-89A3-3A9536FD3518}">
      <dgm:prSet phldrT="[Metin]"/>
      <dgm:spPr/>
      <dgm:t>
        <a:bodyPr/>
        <a:lstStyle/>
        <a:p>
          <a:r>
            <a:rPr lang="tr-TR" dirty="0"/>
            <a:t>PROJE TANIMLAMA</a:t>
          </a:r>
        </a:p>
      </dgm:t>
    </dgm:pt>
    <dgm:pt modelId="{AF356719-F920-4A42-A9AB-4D30735AA394}" type="parTrans" cxnId="{3C65D700-995F-224C-8B4C-0DF80B937F92}">
      <dgm:prSet/>
      <dgm:spPr/>
      <dgm:t>
        <a:bodyPr/>
        <a:lstStyle/>
        <a:p>
          <a:endParaRPr lang="tr-TR"/>
        </a:p>
      </dgm:t>
    </dgm:pt>
    <dgm:pt modelId="{B0366034-A7F6-F04B-B299-5894E29D41CC}" type="sibTrans" cxnId="{3C65D700-995F-224C-8B4C-0DF80B937F92}">
      <dgm:prSet/>
      <dgm:spPr/>
      <dgm:t>
        <a:bodyPr/>
        <a:lstStyle/>
        <a:p>
          <a:endParaRPr lang="tr-TR"/>
        </a:p>
      </dgm:t>
    </dgm:pt>
    <dgm:pt modelId="{CDAC053B-AB1B-8C46-A8F7-48A5831ACACA}">
      <dgm:prSet phldrT="[Metin]"/>
      <dgm:spPr/>
      <dgm:t>
        <a:bodyPr/>
        <a:lstStyle/>
        <a:p>
          <a:r>
            <a:rPr lang="tr-TR" dirty="0"/>
            <a:t>1- Standart ve Prensiplerin İncelenmesi</a:t>
          </a:r>
        </a:p>
        <a:p>
          <a:r>
            <a:rPr lang="tr-TR" dirty="0"/>
            <a:t>2- Sertifikasyon İçin Başvuru</a:t>
          </a:r>
        </a:p>
      </dgm:t>
    </dgm:pt>
    <dgm:pt modelId="{86513928-0B30-AE4F-995A-FE1B642C8EC2}" type="parTrans" cxnId="{6738B15A-A48E-4C4E-B9E6-4C4A7539B1D9}">
      <dgm:prSet/>
      <dgm:spPr/>
      <dgm:t>
        <a:bodyPr/>
        <a:lstStyle/>
        <a:p>
          <a:endParaRPr lang="tr-TR"/>
        </a:p>
      </dgm:t>
    </dgm:pt>
    <dgm:pt modelId="{3062C213-7982-0842-89AB-97C61E73357A}" type="sibTrans" cxnId="{6738B15A-A48E-4C4E-B9E6-4C4A7539B1D9}">
      <dgm:prSet/>
      <dgm:spPr/>
      <dgm:t>
        <a:bodyPr/>
        <a:lstStyle/>
        <a:p>
          <a:endParaRPr lang="tr-TR"/>
        </a:p>
      </dgm:t>
    </dgm:pt>
    <dgm:pt modelId="{7C6B96A2-176B-8049-B790-63FC4027B8FD}">
      <dgm:prSet phldrT="[Metin]"/>
      <dgm:spPr/>
      <dgm:t>
        <a:bodyPr/>
        <a:lstStyle/>
        <a:p>
          <a:r>
            <a:rPr lang="tr-TR" b="1" dirty="0"/>
            <a:t>SERTİFİKASYON  STANDARTLARA UYGUNLUK</a:t>
          </a:r>
          <a:endParaRPr lang="tr-TR" dirty="0"/>
        </a:p>
      </dgm:t>
    </dgm:pt>
    <dgm:pt modelId="{B55C306D-C86D-1746-8C8D-29CC262BF7E6}" type="parTrans" cxnId="{715FA607-E407-544F-BF19-1D68785BD9F0}">
      <dgm:prSet/>
      <dgm:spPr/>
      <dgm:t>
        <a:bodyPr/>
        <a:lstStyle/>
        <a:p>
          <a:endParaRPr lang="tr-TR"/>
        </a:p>
      </dgm:t>
    </dgm:pt>
    <dgm:pt modelId="{BBA953D3-26E5-6A43-9784-BF56AEB78EC1}" type="sibTrans" cxnId="{715FA607-E407-544F-BF19-1D68785BD9F0}">
      <dgm:prSet/>
      <dgm:spPr/>
      <dgm:t>
        <a:bodyPr/>
        <a:lstStyle/>
        <a:p>
          <a:endParaRPr lang="tr-TR"/>
        </a:p>
      </dgm:t>
    </dgm:pt>
    <dgm:pt modelId="{87F57BD9-70E2-0445-AF5E-4378FED49E2B}">
      <dgm:prSet phldrT="[Metin]"/>
      <dgm:spPr/>
      <dgm:t>
        <a:bodyPr/>
        <a:lstStyle/>
        <a:p>
          <a:endParaRPr lang="tr-TR" dirty="0"/>
        </a:p>
        <a:p>
          <a:r>
            <a:rPr lang="tr-TR" dirty="0"/>
            <a:t>1- Fon Yönetimi</a:t>
          </a:r>
        </a:p>
        <a:p>
          <a:r>
            <a:rPr lang="tr-TR" dirty="0"/>
            <a:t>2- Düzenli Raporlama</a:t>
          </a:r>
        </a:p>
        <a:p>
          <a:r>
            <a:rPr lang="tr-TR" dirty="0"/>
            <a:t>3- Çevresel Etki Raporları</a:t>
          </a:r>
        </a:p>
      </dgm:t>
    </dgm:pt>
    <dgm:pt modelId="{15D4F314-96BF-E342-9DBB-573082A7BD8D}" type="parTrans" cxnId="{C6553A97-423A-3845-8C21-E2E07D0BD483}">
      <dgm:prSet/>
      <dgm:spPr/>
      <dgm:t>
        <a:bodyPr/>
        <a:lstStyle/>
        <a:p>
          <a:endParaRPr lang="tr-TR"/>
        </a:p>
      </dgm:t>
    </dgm:pt>
    <dgm:pt modelId="{9E9EAB29-BA0F-D044-AF29-0BC9A7E61617}" type="sibTrans" cxnId="{C6553A97-423A-3845-8C21-E2E07D0BD483}">
      <dgm:prSet/>
      <dgm:spPr/>
      <dgm:t>
        <a:bodyPr/>
        <a:lstStyle/>
        <a:p>
          <a:endParaRPr lang="tr-TR"/>
        </a:p>
      </dgm:t>
    </dgm:pt>
    <dgm:pt modelId="{218EF1F4-D6C1-134B-BF74-B7C2B127CB1E}">
      <dgm:prSet phldrT="[Metin]"/>
      <dgm:spPr/>
      <dgm:t>
        <a:bodyPr/>
        <a:lstStyle/>
        <a:p>
          <a:r>
            <a:rPr lang="tr-TR" dirty="0"/>
            <a:t>FİNANSMAN YÖNETİMİ VE GELİRLERİN KULLANIMI</a:t>
          </a:r>
        </a:p>
      </dgm:t>
    </dgm:pt>
    <dgm:pt modelId="{5637C3FC-35A0-394E-B9C1-A8A3D44CE8D1}" type="parTrans" cxnId="{7C34E431-FBCD-DD4C-BC26-D0890E724B3F}">
      <dgm:prSet/>
      <dgm:spPr/>
      <dgm:t>
        <a:bodyPr/>
        <a:lstStyle/>
        <a:p>
          <a:endParaRPr lang="tr-TR"/>
        </a:p>
      </dgm:t>
    </dgm:pt>
    <dgm:pt modelId="{F650251F-3753-CC44-8125-61E73C57E7CA}" type="sibTrans" cxnId="{7C34E431-FBCD-DD4C-BC26-D0890E724B3F}">
      <dgm:prSet/>
      <dgm:spPr/>
      <dgm:t>
        <a:bodyPr/>
        <a:lstStyle/>
        <a:p>
          <a:endParaRPr lang="tr-TR"/>
        </a:p>
      </dgm:t>
    </dgm:pt>
    <dgm:pt modelId="{94DC95BF-B836-6B43-A99A-9717E08B2307}">
      <dgm:prSet phldrT="[Metin]"/>
      <dgm:spPr/>
      <dgm:t>
        <a:bodyPr/>
        <a:lstStyle/>
        <a:p>
          <a:endParaRPr lang="tr-TR" dirty="0"/>
        </a:p>
        <a:p>
          <a:endParaRPr lang="tr-TR" dirty="0"/>
        </a:p>
        <a:p>
          <a:r>
            <a:rPr lang="tr-TR" dirty="0"/>
            <a:t>1- Proje İzleme</a:t>
          </a:r>
        </a:p>
        <a:p>
          <a:r>
            <a:rPr lang="tr-TR" dirty="0"/>
            <a:t>2- Bağımsız Denetim ve Doğrulama</a:t>
          </a:r>
        </a:p>
        <a:p>
          <a:r>
            <a:rPr lang="tr-TR" dirty="0"/>
            <a:t>3- Yatırımcı İletişimi</a:t>
          </a:r>
        </a:p>
        <a:p>
          <a:r>
            <a:rPr lang="tr-TR" dirty="0"/>
            <a:t>4- Kamuoyu Bilgilendirme</a:t>
          </a:r>
        </a:p>
      </dgm:t>
    </dgm:pt>
    <dgm:pt modelId="{0A8076DC-21CA-EC43-80B1-00162F6C8B34}" type="parTrans" cxnId="{9C29F900-32BC-7443-8671-1B1D38FA7303}">
      <dgm:prSet/>
      <dgm:spPr/>
      <dgm:t>
        <a:bodyPr/>
        <a:lstStyle/>
        <a:p>
          <a:endParaRPr lang="tr-TR"/>
        </a:p>
      </dgm:t>
    </dgm:pt>
    <dgm:pt modelId="{6F1C0A55-D815-2144-A2D6-1DB0D68E60D7}" type="sibTrans" cxnId="{9C29F900-32BC-7443-8671-1B1D38FA7303}">
      <dgm:prSet/>
      <dgm:spPr/>
      <dgm:t>
        <a:bodyPr/>
        <a:lstStyle/>
        <a:p>
          <a:endParaRPr lang="tr-TR"/>
        </a:p>
      </dgm:t>
    </dgm:pt>
    <dgm:pt modelId="{9CB554A2-0EA5-A24B-8549-33E6A32B79AE}">
      <dgm:prSet phldrT="[Metin]"/>
      <dgm:spPr/>
      <dgm:t>
        <a:bodyPr/>
        <a:lstStyle/>
        <a:p>
          <a:r>
            <a:rPr lang="tr-TR" dirty="0"/>
            <a:t>İZLEME VE DEĞERLENDİRME</a:t>
          </a:r>
        </a:p>
      </dgm:t>
    </dgm:pt>
    <dgm:pt modelId="{5576D261-57A5-8244-9B41-0DC01C3B29A7}" type="parTrans" cxnId="{4BD36546-D304-9C49-AF83-E60BEDAA28F8}">
      <dgm:prSet/>
      <dgm:spPr/>
      <dgm:t>
        <a:bodyPr/>
        <a:lstStyle/>
        <a:p>
          <a:endParaRPr lang="tr-TR"/>
        </a:p>
      </dgm:t>
    </dgm:pt>
    <dgm:pt modelId="{2CABE6A0-DBFC-EB45-8A73-7B5EAA1FE771}" type="sibTrans" cxnId="{4BD36546-D304-9C49-AF83-E60BEDAA28F8}">
      <dgm:prSet/>
      <dgm:spPr/>
      <dgm:t>
        <a:bodyPr/>
        <a:lstStyle/>
        <a:p>
          <a:endParaRPr lang="tr-TR"/>
        </a:p>
      </dgm:t>
    </dgm:pt>
    <dgm:pt modelId="{5FEFCEFB-4226-5F49-ADE6-300695E15A01}">
      <dgm:prSet phldrT="[Metin]"/>
      <dgm:spPr/>
      <dgm:t>
        <a:bodyPr/>
        <a:lstStyle/>
        <a:p>
          <a:r>
            <a:rPr lang="tr-TR" dirty="0"/>
            <a:t>ŞEFFAFLIK VE İLETİŞİM</a:t>
          </a:r>
        </a:p>
      </dgm:t>
    </dgm:pt>
    <dgm:pt modelId="{711F278A-BF42-BC4E-8CC8-E7016DDA9900}" type="parTrans" cxnId="{C73C42A7-B41C-9246-BCCF-BB41B89B2620}">
      <dgm:prSet/>
      <dgm:spPr/>
      <dgm:t>
        <a:bodyPr/>
        <a:lstStyle/>
        <a:p>
          <a:endParaRPr lang="tr-TR"/>
        </a:p>
      </dgm:t>
    </dgm:pt>
    <dgm:pt modelId="{AFF2BD3D-CA3E-1B40-890B-C3988F61B0F6}" type="sibTrans" cxnId="{C73C42A7-B41C-9246-BCCF-BB41B89B2620}">
      <dgm:prSet/>
      <dgm:spPr/>
      <dgm:t>
        <a:bodyPr/>
        <a:lstStyle/>
        <a:p>
          <a:endParaRPr lang="tr-TR"/>
        </a:p>
      </dgm:t>
    </dgm:pt>
    <dgm:pt modelId="{66C72CE3-09AB-2D41-8403-C4FA3F8CE6C0}">
      <dgm:prSet phldrT="[Metin]"/>
      <dgm:spPr/>
      <dgm:t>
        <a:bodyPr/>
        <a:lstStyle/>
        <a:p>
          <a:endParaRPr lang="tr-TR" dirty="0"/>
        </a:p>
      </dgm:t>
    </dgm:pt>
    <dgm:pt modelId="{4062CBD5-FC80-CD4F-8DF0-10B5C483CCA3}" type="parTrans" cxnId="{8A52B77D-B57F-6B44-9B49-E9D751AA89BE}">
      <dgm:prSet/>
      <dgm:spPr/>
      <dgm:t>
        <a:bodyPr/>
        <a:lstStyle/>
        <a:p>
          <a:endParaRPr lang="tr-TR"/>
        </a:p>
      </dgm:t>
    </dgm:pt>
    <dgm:pt modelId="{9253188F-7513-D547-ABAB-E4E7EC13273D}" type="sibTrans" cxnId="{8A52B77D-B57F-6B44-9B49-E9D751AA89BE}">
      <dgm:prSet/>
      <dgm:spPr/>
      <dgm:t>
        <a:bodyPr/>
        <a:lstStyle/>
        <a:p>
          <a:endParaRPr lang="tr-TR"/>
        </a:p>
      </dgm:t>
    </dgm:pt>
    <dgm:pt modelId="{938D9C12-30F2-4B45-A907-431AE3714A60}">
      <dgm:prSet/>
      <dgm:spPr/>
      <dgm:t>
        <a:bodyPr/>
        <a:lstStyle/>
        <a:p>
          <a:endParaRPr lang="tr-TR"/>
        </a:p>
      </dgm:t>
    </dgm:pt>
    <dgm:pt modelId="{60FE26F1-84F2-8A45-AB08-4B03B2535665}" type="parTrans" cxnId="{7509CC87-DD5B-AC4B-B423-99A760BF660F}">
      <dgm:prSet/>
      <dgm:spPr/>
      <dgm:t>
        <a:bodyPr/>
        <a:lstStyle/>
        <a:p>
          <a:endParaRPr lang="tr-TR"/>
        </a:p>
      </dgm:t>
    </dgm:pt>
    <dgm:pt modelId="{21887A11-D520-0944-A840-AB95548831A1}" type="sibTrans" cxnId="{7509CC87-DD5B-AC4B-B423-99A760BF660F}">
      <dgm:prSet/>
      <dgm:spPr/>
      <dgm:t>
        <a:bodyPr/>
        <a:lstStyle/>
        <a:p>
          <a:endParaRPr lang="tr-TR"/>
        </a:p>
      </dgm:t>
    </dgm:pt>
    <dgm:pt modelId="{A34D9333-C6DE-0B4F-9A39-DF1C728FA260}" type="pres">
      <dgm:prSet presAssocID="{D8AAD682-0296-6B44-8E42-82B26CAD28AA}" presName="cycleMatrixDiagram" presStyleCnt="0">
        <dgm:presLayoutVars>
          <dgm:chMax val="1"/>
          <dgm:dir/>
          <dgm:animLvl val="lvl"/>
          <dgm:resizeHandles val="exact"/>
        </dgm:presLayoutVars>
      </dgm:prSet>
      <dgm:spPr/>
    </dgm:pt>
    <dgm:pt modelId="{7742BB6F-1575-0249-B9DE-D7A3649CADEA}" type="pres">
      <dgm:prSet presAssocID="{D8AAD682-0296-6B44-8E42-82B26CAD28AA}" presName="children" presStyleCnt="0"/>
      <dgm:spPr/>
    </dgm:pt>
    <dgm:pt modelId="{A0DBEDE5-FA35-BF4A-AD90-2D1496B465F4}" type="pres">
      <dgm:prSet presAssocID="{D8AAD682-0296-6B44-8E42-82B26CAD28AA}" presName="child1group" presStyleCnt="0"/>
      <dgm:spPr/>
    </dgm:pt>
    <dgm:pt modelId="{D653FECA-C1A8-CB44-9D96-1A7C37847552}" type="pres">
      <dgm:prSet presAssocID="{D8AAD682-0296-6B44-8E42-82B26CAD28AA}" presName="child1" presStyleLbl="bgAcc1" presStyleIdx="0" presStyleCnt="4" custLinFactNeighborY="-2055"/>
      <dgm:spPr/>
    </dgm:pt>
    <dgm:pt modelId="{FF0286AB-F465-BB4F-A8B6-1F8FB2490F0D}" type="pres">
      <dgm:prSet presAssocID="{D8AAD682-0296-6B44-8E42-82B26CAD28AA}" presName="child1Text" presStyleLbl="bgAcc1" presStyleIdx="0" presStyleCnt="4">
        <dgm:presLayoutVars>
          <dgm:bulletEnabled val="1"/>
        </dgm:presLayoutVars>
      </dgm:prSet>
      <dgm:spPr/>
    </dgm:pt>
    <dgm:pt modelId="{2C8B08CF-CAA6-A14B-BCC9-3DE914A2407B}" type="pres">
      <dgm:prSet presAssocID="{D8AAD682-0296-6B44-8E42-82B26CAD28AA}" presName="child2group" presStyleCnt="0"/>
      <dgm:spPr/>
    </dgm:pt>
    <dgm:pt modelId="{893F4928-F682-0B45-B7AE-8A5C4A070A11}" type="pres">
      <dgm:prSet presAssocID="{D8AAD682-0296-6B44-8E42-82B26CAD28AA}" presName="child2" presStyleLbl="bgAcc1" presStyleIdx="1" presStyleCnt="4"/>
      <dgm:spPr/>
    </dgm:pt>
    <dgm:pt modelId="{C92F8C68-E5C8-8346-96FD-C544AB13E2F3}" type="pres">
      <dgm:prSet presAssocID="{D8AAD682-0296-6B44-8E42-82B26CAD28AA}" presName="child2Text" presStyleLbl="bgAcc1" presStyleIdx="1" presStyleCnt="4">
        <dgm:presLayoutVars>
          <dgm:bulletEnabled val="1"/>
        </dgm:presLayoutVars>
      </dgm:prSet>
      <dgm:spPr/>
    </dgm:pt>
    <dgm:pt modelId="{4D274552-A44D-1041-B797-3DA14C16470A}" type="pres">
      <dgm:prSet presAssocID="{D8AAD682-0296-6B44-8E42-82B26CAD28AA}" presName="child3group" presStyleCnt="0"/>
      <dgm:spPr/>
    </dgm:pt>
    <dgm:pt modelId="{F8D309DC-9660-434E-AA6F-28F58B83F53C}" type="pres">
      <dgm:prSet presAssocID="{D8AAD682-0296-6B44-8E42-82B26CAD28AA}" presName="child3" presStyleLbl="bgAcc1" presStyleIdx="2" presStyleCnt="4"/>
      <dgm:spPr/>
    </dgm:pt>
    <dgm:pt modelId="{1281D5E1-D1A4-A44E-930F-F6175055F76D}" type="pres">
      <dgm:prSet presAssocID="{D8AAD682-0296-6B44-8E42-82B26CAD28AA}" presName="child3Text" presStyleLbl="bgAcc1" presStyleIdx="2" presStyleCnt="4">
        <dgm:presLayoutVars>
          <dgm:bulletEnabled val="1"/>
        </dgm:presLayoutVars>
      </dgm:prSet>
      <dgm:spPr/>
    </dgm:pt>
    <dgm:pt modelId="{9BC35C09-7399-0B44-A1DE-3669C7739A44}" type="pres">
      <dgm:prSet presAssocID="{D8AAD682-0296-6B44-8E42-82B26CAD28AA}" presName="child4group" presStyleCnt="0"/>
      <dgm:spPr/>
    </dgm:pt>
    <dgm:pt modelId="{660ADEEF-974D-A646-A736-3AD52E53FA86}" type="pres">
      <dgm:prSet presAssocID="{D8AAD682-0296-6B44-8E42-82B26CAD28AA}" presName="child4" presStyleLbl="bgAcc1" presStyleIdx="3" presStyleCnt="4"/>
      <dgm:spPr/>
    </dgm:pt>
    <dgm:pt modelId="{A4884937-179C-634C-AE8B-67023839B8C3}" type="pres">
      <dgm:prSet presAssocID="{D8AAD682-0296-6B44-8E42-82B26CAD28AA}" presName="child4Text" presStyleLbl="bgAcc1" presStyleIdx="3" presStyleCnt="4">
        <dgm:presLayoutVars>
          <dgm:bulletEnabled val="1"/>
        </dgm:presLayoutVars>
      </dgm:prSet>
      <dgm:spPr/>
    </dgm:pt>
    <dgm:pt modelId="{F94CA4B5-B6B9-4B4F-ABF9-D4060AACAC2E}" type="pres">
      <dgm:prSet presAssocID="{D8AAD682-0296-6B44-8E42-82B26CAD28AA}" presName="childPlaceholder" presStyleCnt="0"/>
      <dgm:spPr/>
    </dgm:pt>
    <dgm:pt modelId="{D61647B9-1508-6C4C-96A4-CC789FC6B5E0}" type="pres">
      <dgm:prSet presAssocID="{D8AAD682-0296-6B44-8E42-82B26CAD28AA}" presName="circle" presStyleCnt="0"/>
      <dgm:spPr/>
    </dgm:pt>
    <dgm:pt modelId="{495CC88B-8C36-8D40-98AC-383531E8060F}" type="pres">
      <dgm:prSet presAssocID="{D8AAD682-0296-6B44-8E42-82B26CAD28AA}" presName="quadrant1" presStyleLbl="node1" presStyleIdx="0" presStyleCnt="4">
        <dgm:presLayoutVars>
          <dgm:chMax val="1"/>
          <dgm:bulletEnabled val="1"/>
        </dgm:presLayoutVars>
      </dgm:prSet>
      <dgm:spPr/>
    </dgm:pt>
    <dgm:pt modelId="{41445491-F02A-4941-843C-2E237F4BDFDC}" type="pres">
      <dgm:prSet presAssocID="{D8AAD682-0296-6B44-8E42-82B26CAD28AA}" presName="quadrant2" presStyleLbl="node1" presStyleIdx="1" presStyleCnt="4">
        <dgm:presLayoutVars>
          <dgm:chMax val="1"/>
          <dgm:bulletEnabled val="1"/>
        </dgm:presLayoutVars>
      </dgm:prSet>
      <dgm:spPr/>
    </dgm:pt>
    <dgm:pt modelId="{91C0C399-6884-734A-A857-430CF41EF296}" type="pres">
      <dgm:prSet presAssocID="{D8AAD682-0296-6B44-8E42-82B26CAD28AA}" presName="quadrant3" presStyleLbl="node1" presStyleIdx="2" presStyleCnt="4">
        <dgm:presLayoutVars>
          <dgm:chMax val="1"/>
          <dgm:bulletEnabled val="1"/>
        </dgm:presLayoutVars>
      </dgm:prSet>
      <dgm:spPr/>
    </dgm:pt>
    <dgm:pt modelId="{3DCE8B88-792E-0E4E-943B-1D4EDDBA49DB}" type="pres">
      <dgm:prSet presAssocID="{D8AAD682-0296-6B44-8E42-82B26CAD28AA}" presName="quadrant4" presStyleLbl="node1" presStyleIdx="3" presStyleCnt="4">
        <dgm:presLayoutVars>
          <dgm:chMax val="1"/>
          <dgm:bulletEnabled val="1"/>
        </dgm:presLayoutVars>
      </dgm:prSet>
      <dgm:spPr/>
    </dgm:pt>
    <dgm:pt modelId="{BD587D44-E7EC-AA49-BAF8-E02EA1665AD0}" type="pres">
      <dgm:prSet presAssocID="{D8AAD682-0296-6B44-8E42-82B26CAD28AA}" presName="quadrantPlaceholder" presStyleCnt="0"/>
      <dgm:spPr/>
    </dgm:pt>
    <dgm:pt modelId="{70ACC50F-1899-A54F-B880-1CBA8869F5ED}" type="pres">
      <dgm:prSet presAssocID="{D8AAD682-0296-6B44-8E42-82B26CAD28AA}" presName="center1" presStyleLbl="fgShp" presStyleIdx="0" presStyleCnt="2"/>
      <dgm:spPr/>
    </dgm:pt>
    <dgm:pt modelId="{08083EC6-DB60-3943-A4CD-F9B85212D055}" type="pres">
      <dgm:prSet presAssocID="{D8AAD682-0296-6B44-8E42-82B26CAD28AA}" presName="center2" presStyleLbl="fgShp" presStyleIdx="1" presStyleCnt="2"/>
      <dgm:spPr/>
    </dgm:pt>
  </dgm:ptLst>
  <dgm:cxnLst>
    <dgm:cxn modelId="{3C65D700-995F-224C-8B4C-0DF80B937F92}" srcId="{B2CB21EE-CD07-C447-A215-6D13CB5949B4}" destId="{15222CCC-F2D7-304A-89A3-3A9536FD3518}" srcOrd="0" destOrd="0" parTransId="{AF356719-F920-4A42-A9AB-4D30735AA394}" sibTransId="{B0366034-A7F6-F04B-B299-5894E29D41CC}"/>
    <dgm:cxn modelId="{9C29F900-32BC-7443-8671-1B1D38FA7303}" srcId="{D8AAD682-0296-6B44-8E42-82B26CAD28AA}" destId="{94DC95BF-B836-6B43-A99A-9717E08B2307}" srcOrd="3" destOrd="0" parTransId="{0A8076DC-21CA-EC43-80B1-00162F6C8B34}" sibTransId="{6F1C0A55-D815-2144-A2D6-1DB0D68E60D7}"/>
    <dgm:cxn modelId="{715FA607-E407-544F-BF19-1D68785BD9F0}" srcId="{CDAC053B-AB1B-8C46-A8F7-48A5831ACACA}" destId="{7C6B96A2-176B-8049-B790-63FC4027B8FD}" srcOrd="0" destOrd="0" parTransId="{B55C306D-C86D-1746-8C8D-29CC262BF7E6}" sibTransId="{BBA953D3-26E5-6A43-9784-BF56AEB78EC1}"/>
    <dgm:cxn modelId="{C9B37E0A-1822-584D-83DF-DC042C8C0FFF}" type="presOf" srcId="{5FEFCEFB-4226-5F49-ADE6-300695E15A01}" destId="{A4884937-179C-634C-AE8B-67023839B8C3}" srcOrd="1" destOrd="2" presId="urn:microsoft.com/office/officeart/2005/8/layout/cycle4"/>
    <dgm:cxn modelId="{F21C910B-4B96-D547-B36E-01C3F5C008F8}" type="presOf" srcId="{218EF1F4-D6C1-134B-BF74-B7C2B127CB1E}" destId="{1281D5E1-D1A4-A44E-930F-F6175055F76D}" srcOrd="1" destOrd="0" presId="urn:microsoft.com/office/officeart/2005/8/layout/cycle4"/>
    <dgm:cxn modelId="{32665F10-3838-7C43-A3AA-9BF536B9768D}" type="presOf" srcId="{9CB554A2-0EA5-A24B-8549-33E6A32B79AE}" destId="{660ADEEF-974D-A646-A736-3AD52E53FA86}" srcOrd="0" destOrd="0" presId="urn:microsoft.com/office/officeart/2005/8/layout/cycle4"/>
    <dgm:cxn modelId="{7C34E431-FBCD-DD4C-BC26-D0890E724B3F}" srcId="{87F57BD9-70E2-0445-AF5E-4378FED49E2B}" destId="{218EF1F4-D6C1-134B-BF74-B7C2B127CB1E}" srcOrd="0" destOrd="0" parTransId="{5637C3FC-35A0-394E-B9C1-A8A3D44CE8D1}" sibTransId="{F650251F-3753-CC44-8125-61E73C57E7CA}"/>
    <dgm:cxn modelId="{A8EE663D-77E2-3C4B-93FD-B070478EDD0C}" srcId="{D8AAD682-0296-6B44-8E42-82B26CAD28AA}" destId="{B2CB21EE-CD07-C447-A215-6D13CB5949B4}" srcOrd="0" destOrd="0" parTransId="{3A923EAB-D794-454E-96F4-CB6A43CE730B}" sibTransId="{2F3A7F63-A5A4-4947-BA28-DEAD0DD19183}"/>
    <dgm:cxn modelId="{86F1285F-0DA7-1747-9B55-4E160A9C28F9}" type="presOf" srcId="{B2CB21EE-CD07-C447-A215-6D13CB5949B4}" destId="{495CC88B-8C36-8D40-98AC-383531E8060F}" srcOrd="0" destOrd="0" presId="urn:microsoft.com/office/officeart/2005/8/layout/cycle4"/>
    <dgm:cxn modelId="{4BD36546-D304-9C49-AF83-E60BEDAA28F8}" srcId="{94DC95BF-B836-6B43-A99A-9717E08B2307}" destId="{9CB554A2-0EA5-A24B-8549-33E6A32B79AE}" srcOrd="0" destOrd="0" parTransId="{5576D261-57A5-8244-9B41-0DC01C3B29A7}" sibTransId="{2CABE6A0-DBFC-EB45-8A73-7B5EAA1FE771}"/>
    <dgm:cxn modelId="{A4742669-2F05-D845-A408-42735A6D54BF}" type="presOf" srcId="{94DC95BF-B836-6B43-A99A-9717E08B2307}" destId="{3DCE8B88-792E-0E4E-943B-1D4EDDBA49DB}" srcOrd="0" destOrd="0" presId="urn:microsoft.com/office/officeart/2005/8/layout/cycle4"/>
    <dgm:cxn modelId="{7CED806C-B17B-214D-B574-5FDACF54236E}" type="presOf" srcId="{D8AAD682-0296-6B44-8E42-82B26CAD28AA}" destId="{A34D9333-C6DE-0B4F-9A39-DF1C728FA260}" srcOrd="0" destOrd="0" presId="urn:microsoft.com/office/officeart/2005/8/layout/cycle4"/>
    <dgm:cxn modelId="{081CE254-32D2-8D4C-A9AB-2A7FA3816D95}" type="presOf" srcId="{218EF1F4-D6C1-134B-BF74-B7C2B127CB1E}" destId="{F8D309DC-9660-434E-AA6F-28F58B83F53C}" srcOrd="0" destOrd="0" presId="urn:microsoft.com/office/officeart/2005/8/layout/cycle4"/>
    <dgm:cxn modelId="{6738B15A-A48E-4C4E-B9E6-4C4A7539B1D9}" srcId="{D8AAD682-0296-6B44-8E42-82B26CAD28AA}" destId="{CDAC053B-AB1B-8C46-A8F7-48A5831ACACA}" srcOrd="1" destOrd="0" parTransId="{86513928-0B30-AE4F-995A-FE1B642C8EC2}" sibTransId="{3062C213-7982-0842-89AB-97C61E73357A}"/>
    <dgm:cxn modelId="{D556817B-0D5E-D94D-B309-03461B83705B}" type="presOf" srcId="{15222CCC-F2D7-304A-89A3-3A9536FD3518}" destId="{D653FECA-C1A8-CB44-9D96-1A7C37847552}" srcOrd="0" destOrd="0" presId="urn:microsoft.com/office/officeart/2005/8/layout/cycle4"/>
    <dgm:cxn modelId="{8A52B77D-B57F-6B44-9B49-E9D751AA89BE}" srcId="{94DC95BF-B836-6B43-A99A-9717E08B2307}" destId="{66C72CE3-09AB-2D41-8403-C4FA3F8CE6C0}" srcOrd="1" destOrd="0" parTransId="{4062CBD5-FC80-CD4F-8DF0-10B5C483CCA3}" sibTransId="{9253188F-7513-D547-ABAB-E4E7EC13273D}"/>
    <dgm:cxn modelId="{7509CC87-DD5B-AC4B-B423-99A760BF660F}" srcId="{D8AAD682-0296-6B44-8E42-82B26CAD28AA}" destId="{938D9C12-30F2-4B45-A907-431AE3714A60}" srcOrd="4" destOrd="0" parTransId="{60FE26F1-84F2-8A45-AB08-4B03B2535665}" sibTransId="{21887A11-D520-0944-A840-AB95548831A1}"/>
    <dgm:cxn modelId="{C6553A97-423A-3845-8C21-E2E07D0BD483}" srcId="{D8AAD682-0296-6B44-8E42-82B26CAD28AA}" destId="{87F57BD9-70E2-0445-AF5E-4378FED49E2B}" srcOrd="2" destOrd="0" parTransId="{15D4F314-96BF-E342-9DBB-573082A7BD8D}" sibTransId="{9E9EAB29-BA0F-D044-AF29-0BC9A7E61617}"/>
    <dgm:cxn modelId="{1ED65AA1-D9B2-8242-8AC8-28DC08B1F56B}" type="presOf" srcId="{66C72CE3-09AB-2D41-8403-C4FA3F8CE6C0}" destId="{660ADEEF-974D-A646-A736-3AD52E53FA86}" srcOrd="0" destOrd="1" presId="urn:microsoft.com/office/officeart/2005/8/layout/cycle4"/>
    <dgm:cxn modelId="{C73C42A7-B41C-9246-BCCF-BB41B89B2620}" srcId="{94DC95BF-B836-6B43-A99A-9717E08B2307}" destId="{5FEFCEFB-4226-5F49-ADE6-300695E15A01}" srcOrd="2" destOrd="0" parTransId="{711F278A-BF42-BC4E-8CC8-E7016DDA9900}" sibTransId="{AFF2BD3D-CA3E-1B40-890B-C3988F61B0F6}"/>
    <dgm:cxn modelId="{405C70AE-D50A-E64B-A9DD-57188ABA6D8D}" type="presOf" srcId="{5FEFCEFB-4226-5F49-ADE6-300695E15A01}" destId="{660ADEEF-974D-A646-A736-3AD52E53FA86}" srcOrd="0" destOrd="2" presId="urn:microsoft.com/office/officeart/2005/8/layout/cycle4"/>
    <dgm:cxn modelId="{037722B5-3FBA-194E-B551-0B5C90221417}" type="presOf" srcId="{CDAC053B-AB1B-8C46-A8F7-48A5831ACACA}" destId="{41445491-F02A-4941-843C-2E237F4BDFDC}" srcOrd="0" destOrd="0" presId="urn:microsoft.com/office/officeart/2005/8/layout/cycle4"/>
    <dgm:cxn modelId="{129F80D2-FA93-C44C-93C9-577C129F99DB}" type="presOf" srcId="{87F57BD9-70E2-0445-AF5E-4378FED49E2B}" destId="{91C0C399-6884-734A-A857-430CF41EF296}" srcOrd="0" destOrd="0" presId="urn:microsoft.com/office/officeart/2005/8/layout/cycle4"/>
    <dgm:cxn modelId="{D86D0EE3-3E27-1B47-A420-3E6D50A0725D}" type="presOf" srcId="{15222CCC-F2D7-304A-89A3-3A9536FD3518}" destId="{FF0286AB-F465-BB4F-A8B6-1F8FB2490F0D}" srcOrd="1" destOrd="0" presId="urn:microsoft.com/office/officeart/2005/8/layout/cycle4"/>
    <dgm:cxn modelId="{123084E8-9168-7E46-A74B-61BD0D4EB124}" type="presOf" srcId="{9CB554A2-0EA5-A24B-8549-33E6A32B79AE}" destId="{A4884937-179C-634C-AE8B-67023839B8C3}" srcOrd="1" destOrd="0" presId="urn:microsoft.com/office/officeart/2005/8/layout/cycle4"/>
    <dgm:cxn modelId="{0457E9E9-A4D6-D645-8C0C-6EAE1471AA1F}" type="presOf" srcId="{7C6B96A2-176B-8049-B790-63FC4027B8FD}" destId="{C92F8C68-E5C8-8346-96FD-C544AB13E2F3}" srcOrd="1" destOrd="0" presId="urn:microsoft.com/office/officeart/2005/8/layout/cycle4"/>
    <dgm:cxn modelId="{57AF9AF0-5DBC-3A4E-AE55-A8C67C2BB75F}" type="presOf" srcId="{7C6B96A2-176B-8049-B790-63FC4027B8FD}" destId="{893F4928-F682-0B45-B7AE-8A5C4A070A11}" srcOrd="0" destOrd="0" presId="urn:microsoft.com/office/officeart/2005/8/layout/cycle4"/>
    <dgm:cxn modelId="{443600F1-87A6-F148-93C7-8960CBAC39E6}" type="presOf" srcId="{66C72CE3-09AB-2D41-8403-C4FA3F8CE6C0}" destId="{A4884937-179C-634C-AE8B-67023839B8C3}" srcOrd="1" destOrd="1" presId="urn:microsoft.com/office/officeart/2005/8/layout/cycle4"/>
    <dgm:cxn modelId="{13FA4F19-EEF3-5E4F-A606-D48E248FE760}" type="presParOf" srcId="{A34D9333-C6DE-0B4F-9A39-DF1C728FA260}" destId="{7742BB6F-1575-0249-B9DE-D7A3649CADEA}" srcOrd="0" destOrd="0" presId="urn:microsoft.com/office/officeart/2005/8/layout/cycle4"/>
    <dgm:cxn modelId="{BF369587-9ED2-B84C-96C0-7DBC0D15705F}" type="presParOf" srcId="{7742BB6F-1575-0249-B9DE-D7A3649CADEA}" destId="{A0DBEDE5-FA35-BF4A-AD90-2D1496B465F4}" srcOrd="0" destOrd="0" presId="urn:microsoft.com/office/officeart/2005/8/layout/cycle4"/>
    <dgm:cxn modelId="{4190BCFB-1C89-3F4F-BB54-6F8EA3EC40A0}" type="presParOf" srcId="{A0DBEDE5-FA35-BF4A-AD90-2D1496B465F4}" destId="{D653FECA-C1A8-CB44-9D96-1A7C37847552}" srcOrd="0" destOrd="0" presId="urn:microsoft.com/office/officeart/2005/8/layout/cycle4"/>
    <dgm:cxn modelId="{7F6F01A4-C0FE-364D-8BB9-D497D758BEFD}" type="presParOf" srcId="{A0DBEDE5-FA35-BF4A-AD90-2D1496B465F4}" destId="{FF0286AB-F465-BB4F-A8B6-1F8FB2490F0D}" srcOrd="1" destOrd="0" presId="urn:microsoft.com/office/officeart/2005/8/layout/cycle4"/>
    <dgm:cxn modelId="{158704F8-44B7-B648-A29A-7C94EEC4182D}" type="presParOf" srcId="{7742BB6F-1575-0249-B9DE-D7A3649CADEA}" destId="{2C8B08CF-CAA6-A14B-BCC9-3DE914A2407B}" srcOrd="1" destOrd="0" presId="urn:microsoft.com/office/officeart/2005/8/layout/cycle4"/>
    <dgm:cxn modelId="{B942D004-F984-024A-BB46-D827A6FAF83D}" type="presParOf" srcId="{2C8B08CF-CAA6-A14B-BCC9-3DE914A2407B}" destId="{893F4928-F682-0B45-B7AE-8A5C4A070A11}" srcOrd="0" destOrd="0" presId="urn:microsoft.com/office/officeart/2005/8/layout/cycle4"/>
    <dgm:cxn modelId="{F992BAD3-AAB5-A14B-971E-CBA6DDC91BAF}" type="presParOf" srcId="{2C8B08CF-CAA6-A14B-BCC9-3DE914A2407B}" destId="{C92F8C68-E5C8-8346-96FD-C544AB13E2F3}" srcOrd="1" destOrd="0" presId="urn:microsoft.com/office/officeart/2005/8/layout/cycle4"/>
    <dgm:cxn modelId="{75AE9558-5C84-B348-A68C-57F6ED760777}" type="presParOf" srcId="{7742BB6F-1575-0249-B9DE-D7A3649CADEA}" destId="{4D274552-A44D-1041-B797-3DA14C16470A}" srcOrd="2" destOrd="0" presId="urn:microsoft.com/office/officeart/2005/8/layout/cycle4"/>
    <dgm:cxn modelId="{EE613F5E-A510-DF49-8796-270BE4BE7A31}" type="presParOf" srcId="{4D274552-A44D-1041-B797-3DA14C16470A}" destId="{F8D309DC-9660-434E-AA6F-28F58B83F53C}" srcOrd="0" destOrd="0" presId="urn:microsoft.com/office/officeart/2005/8/layout/cycle4"/>
    <dgm:cxn modelId="{47B46172-F128-BB47-ABD2-39402C5DAD27}" type="presParOf" srcId="{4D274552-A44D-1041-B797-3DA14C16470A}" destId="{1281D5E1-D1A4-A44E-930F-F6175055F76D}" srcOrd="1" destOrd="0" presId="urn:microsoft.com/office/officeart/2005/8/layout/cycle4"/>
    <dgm:cxn modelId="{9A60C6A5-24A4-C645-A2EB-B315F401A3E5}" type="presParOf" srcId="{7742BB6F-1575-0249-B9DE-D7A3649CADEA}" destId="{9BC35C09-7399-0B44-A1DE-3669C7739A44}" srcOrd="3" destOrd="0" presId="urn:microsoft.com/office/officeart/2005/8/layout/cycle4"/>
    <dgm:cxn modelId="{53723CA6-7563-184F-B48A-8E6D023939B0}" type="presParOf" srcId="{9BC35C09-7399-0B44-A1DE-3669C7739A44}" destId="{660ADEEF-974D-A646-A736-3AD52E53FA86}" srcOrd="0" destOrd="0" presId="urn:microsoft.com/office/officeart/2005/8/layout/cycle4"/>
    <dgm:cxn modelId="{BF49A2FE-47B0-4C45-B6D9-A01B0BD0F949}" type="presParOf" srcId="{9BC35C09-7399-0B44-A1DE-3669C7739A44}" destId="{A4884937-179C-634C-AE8B-67023839B8C3}" srcOrd="1" destOrd="0" presId="urn:microsoft.com/office/officeart/2005/8/layout/cycle4"/>
    <dgm:cxn modelId="{00D25402-A7D5-C048-876D-757013A4FFA4}" type="presParOf" srcId="{7742BB6F-1575-0249-B9DE-D7A3649CADEA}" destId="{F94CA4B5-B6B9-4B4F-ABF9-D4060AACAC2E}" srcOrd="4" destOrd="0" presId="urn:microsoft.com/office/officeart/2005/8/layout/cycle4"/>
    <dgm:cxn modelId="{6A936322-C619-3049-9BB5-C80B8A701EC4}" type="presParOf" srcId="{A34D9333-C6DE-0B4F-9A39-DF1C728FA260}" destId="{D61647B9-1508-6C4C-96A4-CC789FC6B5E0}" srcOrd="1" destOrd="0" presId="urn:microsoft.com/office/officeart/2005/8/layout/cycle4"/>
    <dgm:cxn modelId="{F7428745-BCE3-7940-9810-DD9027896D77}" type="presParOf" srcId="{D61647B9-1508-6C4C-96A4-CC789FC6B5E0}" destId="{495CC88B-8C36-8D40-98AC-383531E8060F}" srcOrd="0" destOrd="0" presId="urn:microsoft.com/office/officeart/2005/8/layout/cycle4"/>
    <dgm:cxn modelId="{0B9FDF46-E569-854B-8D74-B047CE55D09B}" type="presParOf" srcId="{D61647B9-1508-6C4C-96A4-CC789FC6B5E0}" destId="{41445491-F02A-4941-843C-2E237F4BDFDC}" srcOrd="1" destOrd="0" presId="urn:microsoft.com/office/officeart/2005/8/layout/cycle4"/>
    <dgm:cxn modelId="{A840026C-B1F3-A64E-AEC5-7AF0FB7CA765}" type="presParOf" srcId="{D61647B9-1508-6C4C-96A4-CC789FC6B5E0}" destId="{91C0C399-6884-734A-A857-430CF41EF296}" srcOrd="2" destOrd="0" presId="urn:microsoft.com/office/officeart/2005/8/layout/cycle4"/>
    <dgm:cxn modelId="{F9398C95-BFF7-3947-B501-7765ADDCF77A}" type="presParOf" srcId="{D61647B9-1508-6C4C-96A4-CC789FC6B5E0}" destId="{3DCE8B88-792E-0E4E-943B-1D4EDDBA49DB}" srcOrd="3" destOrd="0" presId="urn:microsoft.com/office/officeart/2005/8/layout/cycle4"/>
    <dgm:cxn modelId="{DA2E6151-F065-9642-A8D5-C029D75CEDE0}" type="presParOf" srcId="{D61647B9-1508-6C4C-96A4-CC789FC6B5E0}" destId="{BD587D44-E7EC-AA49-BAF8-E02EA1665AD0}" srcOrd="4" destOrd="0" presId="urn:microsoft.com/office/officeart/2005/8/layout/cycle4"/>
    <dgm:cxn modelId="{9D5F3397-9ACB-5B4F-91C9-2691CA2D6A85}" type="presParOf" srcId="{A34D9333-C6DE-0B4F-9A39-DF1C728FA260}" destId="{70ACC50F-1899-A54F-B880-1CBA8869F5ED}" srcOrd="2" destOrd="0" presId="urn:microsoft.com/office/officeart/2005/8/layout/cycle4"/>
    <dgm:cxn modelId="{0555E52F-8E00-3044-B270-666B514B378D}" type="presParOf" srcId="{A34D9333-C6DE-0B4F-9A39-DF1C728FA260}" destId="{08083EC6-DB60-3943-A4CD-F9B85212D05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392F7-E397-4B49-91E2-B875E074F61E}"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tr-TR"/>
        </a:p>
      </dgm:t>
    </dgm:pt>
    <dgm:pt modelId="{876B2E0A-6EED-D248-96EF-6E0078262FC3}">
      <dgm:prSet phldrT="[Metin]"/>
      <dgm:spPr/>
      <dgm:t>
        <a:bodyPr/>
        <a:lstStyle/>
        <a:p>
          <a:r>
            <a:rPr lang="tr-TR" dirty="0"/>
            <a:t>KARAR ALMA STRATEJİ BELİRLEME</a:t>
          </a:r>
        </a:p>
      </dgm:t>
    </dgm:pt>
    <dgm:pt modelId="{422993D1-1B38-824F-B2AE-F6B12B88CFDE}" type="parTrans" cxnId="{6FB3E2FD-42E5-854B-8955-E8B7877ABFC3}">
      <dgm:prSet/>
      <dgm:spPr/>
      <dgm:t>
        <a:bodyPr/>
        <a:lstStyle/>
        <a:p>
          <a:endParaRPr lang="tr-TR"/>
        </a:p>
      </dgm:t>
    </dgm:pt>
    <dgm:pt modelId="{EC72E533-759C-A045-A44E-FF40679F92A8}" type="sibTrans" cxnId="{6FB3E2FD-42E5-854B-8955-E8B7877ABFC3}">
      <dgm:prSet/>
      <dgm:spPr/>
      <dgm:t>
        <a:bodyPr/>
        <a:lstStyle/>
        <a:p>
          <a:endParaRPr lang="tr-TR"/>
        </a:p>
      </dgm:t>
    </dgm:pt>
    <dgm:pt modelId="{6AF0726F-4FC5-5340-B55B-0DAABF6F02EB}">
      <dgm:prSet phldrT="[Metin]" custT="1"/>
      <dgm:spPr/>
      <dgm:t>
        <a:bodyPr/>
        <a:lstStyle/>
        <a:p>
          <a:pPr algn="just"/>
          <a:endParaRPr lang="tr-TR" sz="1400" b="1" dirty="0"/>
        </a:p>
      </dgm:t>
    </dgm:pt>
    <dgm:pt modelId="{560C3943-4083-F648-9DD7-02CE9FF4F82D}" type="parTrans" cxnId="{550689FB-A2D6-2F46-9A2E-1CA8DB41BE49}">
      <dgm:prSet/>
      <dgm:spPr/>
      <dgm:t>
        <a:bodyPr/>
        <a:lstStyle/>
        <a:p>
          <a:endParaRPr lang="tr-TR"/>
        </a:p>
      </dgm:t>
    </dgm:pt>
    <dgm:pt modelId="{5BD3F6A1-B625-FE4A-8CF1-B0C2D3C8B075}" type="sibTrans" cxnId="{550689FB-A2D6-2F46-9A2E-1CA8DB41BE49}">
      <dgm:prSet/>
      <dgm:spPr/>
      <dgm:t>
        <a:bodyPr/>
        <a:lstStyle/>
        <a:p>
          <a:endParaRPr lang="tr-TR"/>
        </a:p>
      </dgm:t>
    </dgm:pt>
    <dgm:pt modelId="{364BA62F-E88F-FB43-ADCC-DCFE2810FB83}">
      <dgm:prSet phldrT="[Metin]"/>
      <dgm:spPr/>
      <dgm:t>
        <a:bodyPr/>
        <a:lstStyle/>
        <a:p>
          <a:r>
            <a:rPr lang="tr-TR" dirty="0"/>
            <a:t>SÜRDÜRÜLEBİLİR PROJELERİN BELİRLENMESİ</a:t>
          </a:r>
        </a:p>
      </dgm:t>
    </dgm:pt>
    <dgm:pt modelId="{199C9897-7D87-0F44-A7EC-B3B81401ADAF}" type="parTrans" cxnId="{F7663E0E-E98B-3F4F-82CE-ED267EB304E8}">
      <dgm:prSet/>
      <dgm:spPr/>
      <dgm:t>
        <a:bodyPr/>
        <a:lstStyle/>
        <a:p>
          <a:endParaRPr lang="tr-TR"/>
        </a:p>
      </dgm:t>
    </dgm:pt>
    <dgm:pt modelId="{1EC19064-426F-7343-A0F5-06D5AFE02294}" type="sibTrans" cxnId="{F7663E0E-E98B-3F4F-82CE-ED267EB304E8}">
      <dgm:prSet/>
      <dgm:spPr/>
      <dgm:t>
        <a:bodyPr/>
        <a:lstStyle/>
        <a:p>
          <a:endParaRPr lang="tr-TR"/>
        </a:p>
      </dgm:t>
    </dgm:pt>
    <dgm:pt modelId="{C1E56FCF-F75F-C642-AF85-30FCB7F1D617}">
      <dgm:prSet phldrT="[Metin]" custT="1"/>
      <dgm:spPr/>
      <dgm:t>
        <a:bodyPr/>
        <a:lstStyle/>
        <a:p>
          <a:pPr algn="l"/>
          <a:endParaRPr lang="tr-TR" sz="1100" dirty="0"/>
        </a:p>
      </dgm:t>
    </dgm:pt>
    <dgm:pt modelId="{971C4FBA-22D6-C648-BF5B-73EF9606316B}" type="parTrans" cxnId="{B6411EBA-5CDE-BC4C-8709-0F1F43646A04}">
      <dgm:prSet/>
      <dgm:spPr/>
      <dgm:t>
        <a:bodyPr/>
        <a:lstStyle/>
        <a:p>
          <a:endParaRPr lang="tr-TR"/>
        </a:p>
      </dgm:t>
    </dgm:pt>
    <dgm:pt modelId="{2C84707C-ADC2-7643-8F70-199223AA4466}" type="sibTrans" cxnId="{B6411EBA-5CDE-BC4C-8709-0F1F43646A04}">
      <dgm:prSet/>
      <dgm:spPr/>
      <dgm:t>
        <a:bodyPr/>
        <a:lstStyle/>
        <a:p>
          <a:endParaRPr lang="tr-TR"/>
        </a:p>
      </dgm:t>
    </dgm:pt>
    <dgm:pt modelId="{4402118B-559C-5741-84D6-83EB7BD9F064}">
      <dgm:prSet phldrT="[Metin]"/>
      <dgm:spPr/>
      <dgm:t>
        <a:bodyPr/>
        <a:lstStyle/>
        <a:p>
          <a:r>
            <a:rPr lang="tr-TR" dirty="0"/>
            <a:t>YEŞİL TAHVİL ÇERÇEVESİ OLUŞTURMA</a:t>
          </a:r>
        </a:p>
      </dgm:t>
    </dgm:pt>
    <dgm:pt modelId="{03C43102-1CDC-D844-970E-064431B18F61}" type="parTrans" cxnId="{F702808A-6FA6-9745-963F-68CB01B360A7}">
      <dgm:prSet/>
      <dgm:spPr/>
      <dgm:t>
        <a:bodyPr/>
        <a:lstStyle/>
        <a:p>
          <a:endParaRPr lang="tr-TR"/>
        </a:p>
      </dgm:t>
    </dgm:pt>
    <dgm:pt modelId="{B144DAAB-0EB1-9F40-947B-310627579751}" type="sibTrans" cxnId="{F702808A-6FA6-9745-963F-68CB01B360A7}">
      <dgm:prSet/>
      <dgm:spPr/>
      <dgm:t>
        <a:bodyPr/>
        <a:lstStyle/>
        <a:p>
          <a:endParaRPr lang="tr-TR"/>
        </a:p>
      </dgm:t>
    </dgm:pt>
    <dgm:pt modelId="{5B3EFEE5-634D-904D-BB78-2EAD92FA0F57}">
      <dgm:prSet phldrT="[Metin]" custT="1"/>
      <dgm:spPr/>
      <dgm:t>
        <a:bodyPr/>
        <a:lstStyle/>
        <a:p>
          <a:endParaRPr lang="tr-TR" sz="1100" b="1" dirty="0"/>
        </a:p>
      </dgm:t>
    </dgm:pt>
    <dgm:pt modelId="{9FDD424A-DDD5-AE4A-B748-72D5BFA52765}" type="parTrans" cxnId="{8AA4C000-3AE7-6C4B-A0EA-E6FFB29C2125}">
      <dgm:prSet/>
      <dgm:spPr/>
      <dgm:t>
        <a:bodyPr/>
        <a:lstStyle/>
        <a:p>
          <a:endParaRPr lang="tr-TR"/>
        </a:p>
      </dgm:t>
    </dgm:pt>
    <dgm:pt modelId="{77CA2985-CC92-7440-8EB7-6C07BAD5A79E}" type="sibTrans" cxnId="{8AA4C000-3AE7-6C4B-A0EA-E6FFB29C2125}">
      <dgm:prSet/>
      <dgm:spPr/>
      <dgm:t>
        <a:bodyPr/>
        <a:lstStyle/>
        <a:p>
          <a:endParaRPr lang="tr-TR"/>
        </a:p>
      </dgm:t>
    </dgm:pt>
    <dgm:pt modelId="{C2D5AD99-A12C-7841-A115-C8DF1CA886FB}">
      <dgm:prSet custT="1"/>
      <dgm:spPr/>
      <dgm:t>
        <a:bodyPr/>
        <a:lstStyle/>
        <a:p>
          <a:pPr algn="just">
            <a:buSzPts val="1000"/>
            <a:buFont typeface="Courier New" panose="02070309020205020404" pitchFamily="49" charset="0"/>
            <a:buNone/>
          </a:pPr>
          <a:r>
            <a:rPr lang="tr-TR" sz="1400" b="1" dirty="0"/>
            <a:t>    İlk adım, belediyenin yeşil tahvil ihraç etme kararını alması ve stratejisini belirlemesidir. Bu strateji, belediyenin sürdürülebilirlik hedeflerini, yeşil projelerini ve ihraç edilecek tahvilin özelliklerini içermelidir.</a:t>
          </a:r>
        </a:p>
      </dgm:t>
    </dgm:pt>
    <dgm:pt modelId="{03DE3B7B-A2CD-4C49-8282-D1C34C6BAB7D}" type="parTrans" cxnId="{1A43E12C-144C-B541-A0AB-557C8A88DB97}">
      <dgm:prSet/>
      <dgm:spPr/>
      <dgm:t>
        <a:bodyPr/>
        <a:lstStyle/>
        <a:p>
          <a:endParaRPr lang="tr-TR"/>
        </a:p>
      </dgm:t>
    </dgm:pt>
    <dgm:pt modelId="{26E30737-71E3-CE43-93C7-AE2692E0FAC4}" type="sibTrans" cxnId="{1A43E12C-144C-B541-A0AB-557C8A88DB97}">
      <dgm:prSet/>
      <dgm:spPr/>
      <dgm:t>
        <a:bodyPr/>
        <a:lstStyle/>
        <a:p>
          <a:endParaRPr lang="tr-TR"/>
        </a:p>
      </dgm:t>
    </dgm:pt>
    <dgm:pt modelId="{79B79121-8A08-1B43-8B20-B62B9A4D1413}">
      <dgm:prSet custT="1"/>
      <dgm:spPr/>
      <dgm:t>
        <a:bodyPr/>
        <a:lstStyle/>
        <a:p>
          <a:pPr algn="just">
            <a:buSzPts val="1000"/>
            <a:buFont typeface="Courier New" panose="02070309020205020404" pitchFamily="49" charset="0"/>
            <a:buNone/>
          </a:pPr>
          <a:r>
            <a:rPr lang="tr-TR" sz="1100" b="1" dirty="0"/>
            <a:t>  Belediye, sürdürülebilirlik odaklı projeleri belirlemeli ve bu projelerin finanse edilmesi için yeşil tahvil gelirlerini kullanmayı planlamalıdır. Bu projeler arasında enerji verimliliği, atık yönetimi, yenilenebilir enerji kullanımı gibi alanlar yer alabilir.</a:t>
          </a:r>
        </a:p>
      </dgm:t>
    </dgm:pt>
    <dgm:pt modelId="{E64E0086-C415-334F-ACB8-3C93A2FB484A}" type="parTrans" cxnId="{AD193EE9-0889-274B-BD32-E8D68A1D6BAB}">
      <dgm:prSet/>
      <dgm:spPr/>
      <dgm:t>
        <a:bodyPr/>
        <a:lstStyle/>
        <a:p>
          <a:endParaRPr lang="tr-TR"/>
        </a:p>
      </dgm:t>
    </dgm:pt>
    <dgm:pt modelId="{BB905D35-00BE-7F4D-897C-3B0FE196F464}" type="sibTrans" cxnId="{AD193EE9-0889-274B-BD32-E8D68A1D6BAB}">
      <dgm:prSet/>
      <dgm:spPr/>
      <dgm:t>
        <a:bodyPr/>
        <a:lstStyle/>
        <a:p>
          <a:endParaRPr lang="tr-TR"/>
        </a:p>
      </dgm:t>
    </dgm:pt>
    <dgm:pt modelId="{4EB15EF2-8499-0149-B583-FADBE941F639}">
      <dgm:prSet custT="1"/>
      <dgm:spPr/>
      <dgm:t>
        <a:bodyPr/>
        <a:lstStyle/>
        <a:p>
          <a:pPr>
            <a:buSzPts val="1000"/>
            <a:buFont typeface="Courier New" panose="02070309020205020404" pitchFamily="49" charset="0"/>
            <a:buNone/>
          </a:pPr>
          <a:r>
            <a:rPr lang="tr-TR" sz="1100" b="1" dirty="0"/>
            <a:t>  Belediye, ihraç edilecek yeşil tahviller için bir çerçeve oluşturmalıdır. Bu çerçeve, yeşil projelerin tanımı, değerlendirme kriterleri, tahvilin özellikleri ve hedeflenen yatırımcı profili gibi unsurları içermelidir. Yeşil tahvil çerçevesi, bağımsız bir kuruluş tarafından onaylanmalıdır.</a:t>
          </a:r>
        </a:p>
      </dgm:t>
    </dgm:pt>
    <dgm:pt modelId="{1F988F8A-48D6-8C4D-9BFE-1EBBFD1B6ACA}" type="parTrans" cxnId="{A0D36876-3FFC-3743-9478-4D3492AC7D60}">
      <dgm:prSet/>
      <dgm:spPr/>
      <dgm:t>
        <a:bodyPr/>
        <a:lstStyle/>
        <a:p>
          <a:endParaRPr lang="tr-TR"/>
        </a:p>
      </dgm:t>
    </dgm:pt>
    <dgm:pt modelId="{2B27515A-73D9-5D41-A1BB-BCB00C4374B0}" type="sibTrans" cxnId="{A0D36876-3FFC-3743-9478-4D3492AC7D60}">
      <dgm:prSet/>
      <dgm:spPr/>
      <dgm:t>
        <a:bodyPr/>
        <a:lstStyle/>
        <a:p>
          <a:endParaRPr lang="tr-TR"/>
        </a:p>
      </dgm:t>
    </dgm:pt>
    <dgm:pt modelId="{B5F2F849-1FA6-9742-8DFF-54185ED4EF6C}" type="pres">
      <dgm:prSet presAssocID="{F1B392F7-E397-4B49-91E2-B875E074F61E}" presName="rootnode" presStyleCnt="0">
        <dgm:presLayoutVars>
          <dgm:chMax/>
          <dgm:chPref/>
          <dgm:dir/>
          <dgm:animLvl val="lvl"/>
        </dgm:presLayoutVars>
      </dgm:prSet>
      <dgm:spPr/>
    </dgm:pt>
    <dgm:pt modelId="{BAC812BB-F640-FF49-A79D-52F939CC2C79}" type="pres">
      <dgm:prSet presAssocID="{876B2E0A-6EED-D248-96EF-6E0078262FC3}" presName="composite" presStyleCnt="0"/>
      <dgm:spPr/>
    </dgm:pt>
    <dgm:pt modelId="{6FF2C382-C76E-9543-B593-329E06AE18AF}" type="pres">
      <dgm:prSet presAssocID="{876B2E0A-6EED-D248-96EF-6E0078262FC3}" presName="bentUpArrow1" presStyleLbl="alignImgPlace1" presStyleIdx="0" presStyleCnt="2"/>
      <dgm:spPr/>
    </dgm:pt>
    <dgm:pt modelId="{D19F240C-6A00-1C4F-BFEF-5C1C8F732488}" type="pres">
      <dgm:prSet presAssocID="{876B2E0A-6EED-D248-96EF-6E0078262FC3}" presName="ParentText" presStyleLbl="node1" presStyleIdx="0" presStyleCnt="3">
        <dgm:presLayoutVars>
          <dgm:chMax val="1"/>
          <dgm:chPref val="1"/>
          <dgm:bulletEnabled val="1"/>
        </dgm:presLayoutVars>
      </dgm:prSet>
      <dgm:spPr/>
    </dgm:pt>
    <dgm:pt modelId="{33F342A0-B50E-DE46-96D9-F1833377A431}" type="pres">
      <dgm:prSet presAssocID="{876B2E0A-6EED-D248-96EF-6E0078262FC3}" presName="ChildText" presStyleLbl="revTx" presStyleIdx="0" presStyleCnt="3" custScaleX="361324" custScaleY="158042" custLinFactX="32222" custLinFactNeighborX="100000" custLinFactNeighborY="-1139">
        <dgm:presLayoutVars>
          <dgm:chMax val="0"/>
          <dgm:chPref val="0"/>
          <dgm:bulletEnabled val="1"/>
        </dgm:presLayoutVars>
      </dgm:prSet>
      <dgm:spPr/>
    </dgm:pt>
    <dgm:pt modelId="{B89EE91A-D2D3-0C42-86D5-38F3EB2928D1}" type="pres">
      <dgm:prSet presAssocID="{EC72E533-759C-A045-A44E-FF40679F92A8}" presName="sibTrans" presStyleCnt="0"/>
      <dgm:spPr/>
    </dgm:pt>
    <dgm:pt modelId="{81E2B643-376C-9144-A0C9-D547C238AA84}" type="pres">
      <dgm:prSet presAssocID="{364BA62F-E88F-FB43-ADCC-DCFE2810FB83}" presName="composite" presStyleCnt="0"/>
      <dgm:spPr/>
    </dgm:pt>
    <dgm:pt modelId="{CA7E827F-7107-D546-BC96-32389F0C4D49}" type="pres">
      <dgm:prSet presAssocID="{364BA62F-E88F-FB43-ADCC-DCFE2810FB83}" presName="bentUpArrow1" presStyleLbl="alignImgPlace1" presStyleIdx="1" presStyleCnt="2" custLinFactNeighborX="-37485" custLinFactNeighborY="970"/>
      <dgm:spPr/>
    </dgm:pt>
    <dgm:pt modelId="{D7CA2C76-959E-FD4F-8A37-CB18599B4E59}" type="pres">
      <dgm:prSet presAssocID="{364BA62F-E88F-FB43-ADCC-DCFE2810FB83}" presName="ParentText" presStyleLbl="node1" presStyleIdx="1" presStyleCnt="3" custLinFactNeighborX="-35529" custLinFactNeighborY="0">
        <dgm:presLayoutVars>
          <dgm:chMax val="1"/>
          <dgm:chPref val="1"/>
          <dgm:bulletEnabled val="1"/>
        </dgm:presLayoutVars>
      </dgm:prSet>
      <dgm:spPr/>
    </dgm:pt>
    <dgm:pt modelId="{91A4F550-7221-B345-A8E6-79257B2764DB}" type="pres">
      <dgm:prSet presAssocID="{364BA62F-E88F-FB43-ADCC-DCFE2810FB83}" presName="ChildText" presStyleLbl="revTx" presStyleIdx="1" presStyleCnt="3" custScaleX="237307" custLinFactNeighborX="24022" custLinFactNeighborY="63">
        <dgm:presLayoutVars>
          <dgm:chMax val="0"/>
          <dgm:chPref val="0"/>
          <dgm:bulletEnabled val="1"/>
        </dgm:presLayoutVars>
      </dgm:prSet>
      <dgm:spPr/>
    </dgm:pt>
    <dgm:pt modelId="{79B1F8C1-0BC9-4D42-9E51-1D89FCA7DE13}" type="pres">
      <dgm:prSet presAssocID="{1EC19064-426F-7343-A0F5-06D5AFE02294}" presName="sibTrans" presStyleCnt="0"/>
      <dgm:spPr/>
    </dgm:pt>
    <dgm:pt modelId="{F72FBF27-954F-AB42-A6CD-851477356AA9}" type="pres">
      <dgm:prSet presAssocID="{4402118B-559C-5741-84D6-83EB7BD9F064}" presName="composite" presStyleCnt="0"/>
      <dgm:spPr/>
    </dgm:pt>
    <dgm:pt modelId="{23F77183-D5C6-FC4C-AC63-161AF3501655}" type="pres">
      <dgm:prSet presAssocID="{4402118B-559C-5741-84D6-83EB7BD9F064}" presName="ParentText" presStyleLbl="node1" presStyleIdx="2" presStyleCnt="3" custLinFactNeighborX="-62198" custLinFactNeighborY="-746">
        <dgm:presLayoutVars>
          <dgm:chMax val="1"/>
          <dgm:chPref val="1"/>
          <dgm:bulletEnabled val="1"/>
        </dgm:presLayoutVars>
      </dgm:prSet>
      <dgm:spPr/>
    </dgm:pt>
    <dgm:pt modelId="{E2A71216-97BC-7344-A881-4D635692FF01}" type="pres">
      <dgm:prSet presAssocID="{4402118B-559C-5741-84D6-83EB7BD9F064}" presName="FinalChildText" presStyleLbl="revTx" presStyleIdx="2" presStyleCnt="3" custScaleX="250373" custLinFactNeighborX="-12501" custLinFactNeighborY="2296">
        <dgm:presLayoutVars>
          <dgm:chMax val="0"/>
          <dgm:chPref val="0"/>
          <dgm:bulletEnabled val="1"/>
        </dgm:presLayoutVars>
      </dgm:prSet>
      <dgm:spPr/>
    </dgm:pt>
  </dgm:ptLst>
  <dgm:cxnLst>
    <dgm:cxn modelId="{06D50A00-FAF9-5840-8E45-2ED79F5C1D87}" type="presOf" srcId="{C2D5AD99-A12C-7841-A115-C8DF1CA886FB}" destId="{33F342A0-B50E-DE46-96D9-F1833377A431}" srcOrd="0" destOrd="1" presId="urn:microsoft.com/office/officeart/2005/8/layout/StepDownProcess"/>
    <dgm:cxn modelId="{8AA4C000-3AE7-6C4B-A0EA-E6FFB29C2125}" srcId="{4402118B-559C-5741-84D6-83EB7BD9F064}" destId="{5B3EFEE5-634D-904D-BB78-2EAD92FA0F57}" srcOrd="0" destOrd="0" parTransId="{9FDD424A-DDD5-AE4A-B748-72D5BFA52765}" sibTransId="{77CA2985-CC92-7440-8EB7-6C07BAD5A79E}"/>
    <dgm:cxn modelId="{F7663E0E-E98B-3F4F-82CE-ED267EB304E8}" srcId="{F1B392F7-E397-4B49-91E2-B875E074F61E}" destId="{364BA62F-E88F-FB43-ADCC-DCFE2810FB83}" srcOrd="1" destOrd="0" parTransId="{199C9897-7D87-0F44-A7EC-B3B81401ADAF}" sibTransId="{1EC19064-426F-7343-A0F5-06D5AFE02294}"/>
    <dgm:cxn modelId="{1A43E12C-144C-B541-A0AB-557C8A88DB97}" srcId="{876B2E0A-6EED-D248-96EF-6E0078262FC3}" destId="{C2D5AD99-A12C-7841-A115-C8DF1CA886FB}" srcOrd="1" destOrd="0" parTransId="{03DE3B7B-A2CD-4C49-8282-D1C34C6BAB7D}" sibTransId="{26E30737-71E3-CE43-93C7-AE2692E0FAC4}"/>
    <dgm:cxn modelId="{EC721635-A916-CA41-A333-246B47E729DB}" type="presOf" srcId="{79B79121-8A08-1B43-8B20-B62B9A4D1413}" destId="{91A4F550-7221-B345-A8E6-79257B2764DB}" srcOrd="0" destOrd="1" presId="urn:microsoft.com/office/officeart/2005/8/layout/StepDownProcess"/>
    <dgm:cxn modelId="{3D84773A-82E9-2646-B3F3-64162420D00D}" type="presOf" srcId="{876B2E0A-6EED-D248-96EF-6E0078262FC3}" destId="{D19F240C-6A00-1C4F-BFEF-5C1C8F732488}" srcOrd="0" destOrd="0" presId="urn:microsoft.com/office/officeart/2005/8/layout/StepDownProcess"/>
    <dgm:cxn modelId="{FEF84B5C-F589-AA4B-9921-98E57EE00DD0}" type="presOf" srcId="{F1B392F7-E397-4B49-91E2-B875E074F61E}" destId="{B5F2F849-1FA6-9742-8DFF-54185ED4EF6C}" srcOrd="0" destOrd="0" presId="urn:microsoft.com/office/officeart/2005/8/layout/StepDownProcess"/>
    <dgm:cxn modelId="{F147BD69-ACFB-9141-B251-B6479C03BA00}" type="presOf" srcId="{4EB15EF2-8499-0149-B583-FADBE941F639}" destId="{E2A71216-97BC-7344-A881-4D635692FF01}" srcOrd="0" destOrd="1" presId="urn:microsoft.com/office/officeart/2005/8/layout/StepDownProcess"/>
    <dgm:cxn modelId="{A85F7E4C-03FD-634C-AE3B-769170DD987E}" type="presOf" srcId="{C1E56FCF-F75F-C642-AF85-30FCB7F1D617}" destId="{91A4F550-7221-B345-A8E6-79257B2764DB}" srcOrd="0" destOrd="0" presId="urn:microsoft.com/office/officeart/2005/8/layout/StepDownProcess"/>
    <dgm:cxn modelId="{A0D36876-3FFC-3743-9478-4D3492AC7D60}" srcId="{4402118B-559C-5741-84D6-83EB7BD9F064}" destId="{4EB15EF2-8499-0149-B583-FADBE941F639}" srcOrd="1" destOrd="0" parTransId="{1F988F8A-48D6-8C4D-9BFE-1EBBFD1B6ACA}" sibTransId="{2B27515A-73D9-5D41-A1BB-BCB00C4374B0}"/>
    <dgm:cxn modelId="{927B5657-A1EA-1B44-9852-48FB7CDCDF37}" type="presOf" srcId="{4402118B-559C-5741-84D6-83EB7BD9F064}" destId="{23F77183-D5C6-FC4C-AC63-161AF3501655}" srcOrd="0" destOrd="0" presId="urn:microsoft.com/office/officeart/2005/8/layout/StepDownProcess"/>
    <dgm:cxn modelId="{E118AF7E-941E-7249-A3DE-C61616A832D2}" type="presOf" srcId="{5B3EFEE5-634D-904D-BB78-2EAD92FA0F57}" destId="{E2A71216-97BC-7344-A881-4D635692FF01}" srcOrd="0" destOrd="0" presId="urn:microsoft.com/office/officeart/2005/8/layout/StepDownProcess"/>
    <dgm:cxn modelId="{F702808A-6FA6-9745-963F-68CB01B360A7}" srcId="{F1B392F7-E397-4B49-91E2-B875E074F61E}" destId="{4402118B-559C-5741-84D6-83EB7BD9F064}" srcOrd="2" destOrd="0" parTransId="{03C43102-1CDC-D844-970E-064431B18F61}" sibTransId="{B144DAAB-0EB1-9F40-947B-310627579751}"/>
    <dgm:cxn modelId="{82EEA19F-9C6A-1543-80D8-B620F3AC3183}" type="presOf" srcId="{364BA62F-E88F-FB43-ADCC-DCFE2810FB83}" destId="{D7CA2C76-959E-FD4F-8A37-CB18599B4E59}" srcOrd="0" destOrd="0" presId="urn:microsoft.com/office/officeart/2005/8/layout/StepDownProcess"/>
    <dgm:cxn modelId="{B6411EBA-5CDE-BC4C-8709-0F1F43646A04}" srcId="{364BA62F-E88F-FB43-ADCC-DCFE2810FB83}" destId="{C1E56FCF-F75F-C642-AF85-30FCB7F1D617}" srcOrd="0" destOrd="0" parTransId="{971C4FBA-22D6-C648-BF5B-73EF9606316B}" sibTransId="{2C84707C-ADC2-7643-8F70-199223AA4466}"/>
    <dgm:cxn modelId="{824F49CA-D9DF-C74C-8646-87A8389DF891}" type="presOf" srcId="{6AF0726F-4FC5-5340-B55B-0DAABF6F02EB}" destId="{33F342A0-B50E-DE46-96D9-F1833377A431}" srcOrd="0" destOrd="0" presId="urn:microsoft.com/office/officeart/2005/8/layout/StepDownProcess"/>
    <dgm:cxn modelId="{AD193EE9-0889-274B-BD32-E8D68A1D6BAB}" srcId="{364BA62F-E88F-FB43-ADCC-DCFE2810FB83}" destId="{79B79121-8A08-1B43-8B20-B62B9A4D1413}" srcOrd="1" destOrd="0" parTransId="{E64E0086-C415-334F-ACB8-3C93A2FB484A}" sibTransId="{BB905D35-00BE-7F4D-897C-3B0FE196F464}"/>
    <dgm:cxn modelId="{550689FB-A2D6-2F46-9A2E-1CA8DB41BE49}" srcId="{876B2E0A-6EED-D248-96EF-6E0078262FC3}" destId="{6AF0726F-4FC5-5340-B55B-0DAABF6F02EB}" srcOrd="0" destOrd="0" parTransId="{560C3943-4083-F648-9DD7-02CE9FF4F82D}" sibTransId="{5BD3F6A1-B625-FE4A-8CF1-B0C2D3C8B075}"/>
    <dgm:cxn modelId="{6FB3E2FD-42E5-854B-8955-E8B7877ABFC3}" srcId="{F1B392F7-E397-4B49-91E2-B875E074F61E}" destId="{876B2E0A-6EED-D248-96EF-6E0078262FC3}" srcOrd="0" destOrd="0" parTransId="{422993D1-1B38-824F-B2AE-F6B12B88CFDE}" sibTransId="{EC72E533-759C-A045-A44E-FF40679F92A8}"/>
    <dgm:cxn modelId="{A07674B1-C899-B542-B1C3-E63B153D34B8}" type="presParOf" srcId="{B5F2F849-1FA6-9742-8DFF-54185ED4EF6C}" destId="{BAC812BB-F640-FF49-A79D-52F939CC2C79}" srcOrd="0" destOrd="0" presId="urn:microsoft.com/office/officeart/2005/8/layout/StepDownProcess"/>
    <dgm:cxn modelId="{2FBC14FB-F2AF-3E4C-9722-9E3AEC0A2459}" type="presParOf" srcId="{BAC812BB-F640-FF49-A79D-52F939CC2C79}" destId="{6FF2C382-C76E-9543-B593-329E06AE18AF}" srcOrd="0" destOrd="0" presId="urn:microsoft.com/office/officeart/2005/8/layout/StepDownProcess"/>
    <dgm:cxn modelId="{AFE57DC3-3132-B049-875B-89FE41AA1A49}" type="presParOf" srcId="{BAC812BB-F640-FF49-A79D-52F939CC2C79}" destId="{D19F240C-6A00-1C4F-BFEF-5C1C8F732488}" srcOrd="1" destOrd="0" presId="urn:microsoft.com/office/officeart/2005/8/layout/StepDownProcess"/>
    <dgm:cxn modelId="{D5C123DE-09FF-2C46-84EC-567F894094A8}" type="presParOf" srcId="{BAC812BB-F640-FF49-A79D-52F939CC2C79}" destId="{33F342A0-B50E-DE46-96D9-F1833377A431}" srcOrd="2" destOrd="0" presId="urn:microsoft.com/office/officeart/2005/8/layout/StepDownProcess"/>
    <dgm:cxn modelId="{36562703-99C1-B243-BF22-4C810416096B}" type="presParOf" srcId="{B5F2F849-1FA6-9742-8DFF-54185ED4EF6C}" destId="{B89EE91A-D2D3-0C42-86D5-38F3EB2928D1}" srcOrd="1" destOrd="0" presId="urn:microsoft.com/office/officeart/2005/8/layout/StepDownProcess"/>
    <dgm:cxn modelId="{8C9E9EA6-19AF-2844-B281-D7854B4D35B2}" type="presParOf" srcId="{B5F2F849-1FA6-9742-8DFF-54185ED4EF6C}" destId="{81E2B643-376C-9144-A0C9-D547C238AA84}" srcOrd="2" destOrd="0" presId="urn:microsoft.com/office/officeart/2005/8/layout/StepDownProcess"/>
    <dgm:cxn modelId="{C88E753E-C08B-FC49-BCC1-2FBFA4063051}" type="presParOf" srcId="{81E2B643-376C-9144-A0C9-D547C238AA84}" destId="{CA7E827F-7107-D546-BC96-32389F0C4D49}" srcOrd="0" destOrd="0" presId="urn:microsoft.com/office/officeart/2005/8/layout/StepDownProcess"/>
    <dgm:cxn modelId="{850CBDDF-1860-F14A-B38A-C112BF75BFF1}" type="presParOf" srcId="{81E2B643-376C-9144-A0C9-D547C238AA84}" destId="{D7CA2C76-959E-FD4F-8A37-CB18599B4E59}" srcOrd="1" destOrd="0" presId="urn:microsoft.com/office/officeart/2005/8/layout/StepDownProcess"/>
    <dgm:cxn modelId="{46B9269D-4A35-6A4B-BDDF-DE52B37BFE1E}" type="presParOf" srcId="{81E2B643-376C-9144-A0C9-D547C238AA84}" destId="{91A4F550-7221-B345-A8E6-79257B2764DB}" srcOrd="2" destOrd="0" presId="urn:microsoft.com/office/officeart/2005/8/layout/StepDownProcess"/>
    <dgm:cxn modelId="{B69ED696-AA4E-4A4A-8087-F48EBEA4D73E}" type="presParOf" srcId="{B5F2F849-1FA6-9742-8DFF-54185ED4EF6C}" destId="{79B1F8C1-0BC9-4D42-9E51-1D89FCA7DE13}" srcOrd="3" destOrd="0" presId="urn:microsoft.com/office/officeart/2005/8/layout/StepDownProcess"/>
    <dgm:cxn modelId="{D9F09A07-BB4D-414B-9744-F34581D783F0}" type="presParOf" srcId="{B5F2F849-1FA6-9742-8DFF-54185ED4EF6C}" destId="{F72FBF27-954F-AB42-A6CD-851477356AA9}" srcOrd="4" destOrd="0" presId="urn:microsoft.com/office/officeart/2005/8/layout/StepDownProcess"/>
    <dgm:cxn modelId="{4FD8C017-13FE-FD48-8B57-0C732F1BF8D0}" type="presParOf" srcId="{F72FBF27-954F-AB42-A6CD-851477356AA9}" destId="{23F77183-D5C6-FC4C-AC63-161AF3501655}" srcOrd="0" destOrd="0" presId="urn:microsoft.com/office/officeart/2005/8/layout/StepDownProcess"/>
    <dgm:cxn modelId="{0F5937B3-FB97-BA41-B93B-7989C936DCC6}" type="presParOf" srcId="{F72FBF27-954F-AB42-A6CD-851477356AA9}" destId="{E2A71216-97BC-7344-A881-4D635692FF0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B392F7-E397-4B49-91E2-B875E074F61E}"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tr-TR"/>
        </a:p>
      </dgm:t>
    </dgm:pt>
    <dgm:pt modelId="{876B2E0A-6EED-D248-96EF-6E0078262FC3}">
      <dgm:prSet phldrT="[Metin]"/>
      <dgm:spPr/>
      <dgm:t>
        <a:bodyPr/>
        <a:lstStyle/>
        <a:p>
          <a:r>
            <a:rPr lang="tr-TR" dirty="0"/>
            <a:t>YATIRIMCI İLİŞKİLERİ VE PAZARLAMA</a:t>
          </a:r>
        </a:p>
      </dgm:t>
    </dgm:pt>
    <dgm:pt modelId="{422993D1-1B38-824F-B2AE-F6B12B88CFDE}" type="parTrans" cxnId="{6FB3E2FD-42E5-854B-8955-E8B7877ABFC3}">
      <dgm:prSet/>
      <dgm:spPr/>
      <dgm:t>
        <a:bodyPr/>
        <a:lstStyle/>
        <a:p>
          <a:endParaRPr lang="tr-TR"/>
        </a:p>
      </dgm:t>
    </dgm:pt>
    <dgm:pt modelId="{EC72E533-759C-A045-A44E-FF40679F92A8}" type="sibTrans" cxnId="{6FB3E2FD-42E5-854B-8955-E8B7877ABFC3}">
      <dgm:prSet/>
      <dgm:spPr/>
      <dgm:t>
        <a:bodyPr/>
        <a:lstStyle/>
        <a:p>
          <a:endParaRPr lang="tr-TR"/>
        </a:p>
      </dgm:t>
    </dgm:pt>
    <dgm:pt modelId="{6AF0726F-4FC5-5340-B55B-0DAABF6F02EB}">
      <dgm:prSet phldrT="[Metin]"/>
      <dgm:spPr/>
      <dgm:t>
        <a:bodyPr/>
        <a:lstStyle/>
        <a:p>
          <a:pPr algn="just"/>
          <a:endParaRPr lang="tr-TR" b="1" dirty="0"/>
        </a:p>
      </dgm:t>
    </dgm:pt>
    <dgm:pt modelId="{560C3943-4083-F648-9DD7-02CE9FF4F82D}" type="parTrans" cxnId="{550689FB-A2D6-2F46-9A2E-1CA8DB41BE49}">
      <dgm:prSet/>
      <dgm:spPr/>
      <dgm:t>
        <a:bodyPr/>
        <a:lstStyle/>
        <a:p>
          <a:endParaRPr lang="tr-TR"/>
        </a:p>
      </dgm:t>
    </dgm:pt>
    <dgm:pt modelId="{5BD3F6A1-B625-FE4A-8CF1-B0C2D3C8B075}" type="sibTrans" cxnId="{550689FB-A2D6-2F46-9A2E-1CA8DB41BE49}">
      <dgm:prSet/>
      <dgm:spPr/>
      <dgm:t>
        <a:bodyPr/>
        <a:lstStyle/>
        <a:p>
          <a:endParaRPr lang="tr-TR"/>
        </a:p>
      </dgm:t>
    </dgm:pt>
    <dgm:pt modelId="{364BA62F-E88F-FB43-ADCC-DCFE2810FB83}">
      <dgm:prSet phldrT="[Metin]"/>
      <dgm:spPr/>
      <dgm:t>
        <a:bodyPr/>
        <a:lstStyle/>
        <a:p>
          <a:r>
            <a:rPr lang="tr-TR" dirty="0"/>
            <a:t>TAHVİL İHRAÇ SÜRECİ</a:t>
          </a:r>
        </a:p>
      </dgm:t>
    </dgm:pt>
    <dgm:pt modelId="{199C9897-7D87-0F44-A7EC-B3B81401ADAF}" type="parTrans" cxnId="{F7663E0E-E98B-3F4F-82CE-ED267EB304E8}">
      <dgm:prSet/>
      <dgm:spPr/>
      <dgm:t>
        <a:bodyPr/>
        <a:lstStyle/>
        <a:p>
          <a:endParaRPr lang="tr-TR"/>
        </a:p>
      </dgm:t>
    </dgm:pt>
    <dgm:pt modelId="{1EC19064-426F-7343-A0F5-06D5AFE02294}" type="sibTrans" cxnId="{F7663E0E-E98B-3F4F-82CE-ED267EB304E8}">
      <dgm:prSet/>
      <dgm:spPr/>
      <dgm:t>
        <a:bodyPr/>
        <a:lstStyle/>
        <a:p>
          <a:endParaRPr lang="tr-TR"/>
        </a:p>
      </dgm:t>
    </dgm:pt>
    <dgm:pt modelId="{C1E56FCF-F75F-C642-AF85-30FCB7F1D617}">
      <dgm:prSet phldrT="[Metin]" custT="1"/>
      <dgm:spPr/>
      <dgm:t>
        <a:bodyPr/>
        <a:lstStyle/>
        <a:p>
          <a:pPr algn="l"/>
          <a:endParaRPr lang="tr-TR" sz="1100" dirty="0"/>
        </a:p>
      </dgm:t>
    </dgm:pt>
    <dgm:pt modelId="{971C4FBA-22D6-C648-BF5B-73EF9606316B}" type="parTrans" cxnId="{B6411EBA-5CDE-BC4C-8709-0F1F43646A04}">
      <dgm:prSet/>
      <dgm:spPr/>
      <dgm:t>
        <a:bodyPr/>
        <a:lstStyle/>
        <a:p>
          <a:endParaRPr lang="tr-TR"/>
        </a:p>
      </dgm:t>
    </dgm:pt>
    <dgm:pt modelId="{2C84707C-ADC2-7643-8F70-199223AA4466}" type="sibTrans" cxnId="{B6411EBA-5CDE-BC4C-8709-0F1F43646A04}">
      <dgm:prSet/>
      <dgm:spPr/>
      <dgm:t>
        <a:bodyPr/>
        <a:lstStyle/>
        <a:p>
          <a:endParaRPr lang="tr-TR"/>
        </a:p>
      </dgm:t>
    </dgm:pt>
    <dgm:pt modelId="{4402118B-559C-5741-84D6-83EB7BD9F064}">
      <dgm:prSet phldrT="[Metin]" custT="1"/>
      <dgm:spPr/>
      <dgm:t>
        <a:bodyPr/>
        <a:lstStyle/>
        <a:p>
          <a:r>
            <a:rPr lang="tr-TR" sz="1300" dirty="0"/>
            <a:t>İZLEME VE RAPORLAMA </a:t>
          </a:r>
        </a:p>
        <a:p>
          <a:r>
            <a:rPr lang="tr-TR" sz="1300" dirty="0"/>
            <a:t>SÜRDÜRÜLEBİLİRLİK</a:t>
          </a:r>
        </a:p>
        <a:p>
          <a:r>
            <a:rPr lang="tr-TR" sz="1300" dirty="0"/>
            <a:t>İYİLEŞTİRME</a:t>
          </a:r>
        </a:p>
      </dgm:t>
    </dgm:pt>
    <dgm:pt modelId="{03C43102-1CDC-D844-970E-064431B18F61}" type="parTrans" cxnId="{F702808A-6FA6-9745-963F-68CB01B360A7}">
      <dgm:prSet/>
      <dgm:spPr/>
      <dgm:t>
        <a:bodyPr/>
        <a:lstStyle/>
        <a:p>
          <a:endParaRPr lang="tr-TR"/>
        </a:p>
      </dgm:t>
    </dgm:pt>
    <dgm:pt modelId="{B144DAAB-0EB1-9F40-947B-310627579751}" type="sibTrans" cxnId="{F702808A-6FA6-9745-963F-68CB01B360A7}">
      <dgm:prSet/>
      <dgm:spPr/>
      <dgm:t>
        <a:bodyPr/>
        <a:lstStyle/>
        <a:p>
          <a:endParaRPr lang="tr-TR"/>
        </a:p>
      </dgm:t>
    </dgm:pt>
    <dgm:pt modelId="{5B3EFEE5-634D-904D-BB78-2EAD92FA0F57}">
      <dgm:prSet phldrT="[Metin]" custT="1"/>
      <dgm:spPr/>
      <dgm:t>
        <a:bodyPr/>
        <a:lstStyle/>
        <a:p>
          <a:endParaRPr lang="tr-TR" sz="1100" b="1" dirty="0"/>
        </a:p>
      </dgm:t>
    </dgm:pt>
    <dgm:pt modelId="{9FDD424A-DDD5-AE4A-B748-72D5BFA52765}" type="parTrans" cxnId="{8AA4C000-3AE7-6C4B-A0EA-E6FFB29C2125}">
      <dgm:prSet/>
      <dgm:spPr/>
      <dgm:t>
        <a:bodyPr/>
        <a:lstStyle/>
        <a:p>
          <a:endParaRPr lang="tr-TR"/>
        </a:p>
      </dgm:t>
    </dgm:pt>
    <dgm:pt modelId="{77CA2985-CC92-7440-8EB7-6C07BAD5A79E}" type="sibTrans" cxnId="{8AA4C000-3AE7-6C4B-A0EA-E6FFB29C2125}">
      <dgm:prSet/>
      <dgm:spPr/>
      <dgm:t>
        <a:bodyPr/>
        <a:lstStyle/>
        <a:p>
          <a:endParaRPr lang="tr-TR"/>
        </a:p>
      </dgm:t>
    </dgm:pt>
    <dgm:pt modelId="{C2D5AD99-A12C-7841-A115-C8DF1CA886FB}">
      <dgm:prSet/>
      <dgm:spPr/>
      <dgm:t>
        <a:bodyPr/>
        <a:lstStyle/>
        <a:p>
          <a:pPr algn="just">
            <a:buSzPts val="1000"/>
            <a:buFont typeface="Courier New" panose="02070309020205020404" pitchFamily="49" charset="0"/>
            <a:buNone/>
          </a:pPr>
          <a:r>
            <a:rPr lang="tr-TR" b="1" dirty="0"/>
            <a:t>  Belediye, potansiyel yatırımcılarla iletişim kurmalı ve yeşil tahvil ihraç sürecini pazarlamalıdır. Yatırımcılara belediyenin sürdürülebilirlik çabaları, yeşil projeleri ve tahvilin sağladığı faydalar hakkında bilgi sunulmalıdır.</a:t>
          </a:r>
        </a:p>
      </dgm:t>
    </dgm:pt>
    <dgm:pt modelId="{03DE3B7B-A2CD-4C49-8282-D1C34C6BAB7D}" type="parTrans" cxnId="{1A43E12C-144C-B541-A0AB-557C8A88DB97}">
      <dgm:prSet/>
      <dgm:spPr/>
      <dgm:t>
        <a:bodyPr/>
        <a:lstStyle/>
        <a:p>
          <a:endParaRPr lang="tr-TR"/>
        </a:p>
      </dgm:t>
    </dgm:pt>
    <dgm:pt modelId="{26E30737-71E3-CE43-93C7-AE2692E0FAC4}" type="sibTrans" cxnId="{1A43E12C-144C-B541-A0AB-557C8A88DB97}">
      <dgm:prSet/>
      <dgm:spPr/>
      <dgm:t>
        <a:bodyPr/>
        <a:lstStyle/>
        <a:p>
          <a:endParaRPr lang="tr-TR"/>
        </a:p>
      </dgm:t>
    </dgm:pt>
    <dgm:pt modelId="{79B79121-8A08-1B43-8B20-B62B9A4D1413}">
      <dgm:prSet custT="1"/>
      <dgm:spPr/>
      <dgm:t>
        <a:bodyPr/>
        <a:lstStyle/>
        <a:p>
          <a:pPr algn="just">
            <a:buSzPts val="1000"/>
            <a:buFont typeface="Courier New" panose="02070309020205020404" pitchFamily="49" charset="0"/>
            <a:buNone/>
          </a:pPr>
          <a:r>
            <a:rPr lang="tr-TR" sz="1100" b="1" dirty="0"/>
            <a:t>  </a:t>
          </a:r>
        </a:p>
      </dgm:t>
    </dgm:pt>
    <dgm:pt modelId="{E64E0086-C415-334F-ACB8-3C93A2FB484A}" type="parTrans" cxnId="{AD193EE9-0889-274B-BD32-E8D68A1D6BAB}">
      <dgm:prSet/>
      <dgm:spPr/>
      <dgm:t>
        <a:bodyPr/>
        <a:lstStyle/>
        <a:p>
          <a:endParaRPr lang="tr-TR"/>
        </a:p>
      </dgm:t>
    </dgm:pt>
    <dgm:pt modelId="{BB905D35-00BE-7F4D-897C-3B0FE196F464}" type="sibTrans" cxnId="{AD193EE9-0889-274B-BD32-E8D68A1D6BAB}">
      <dgm:prSet/>
      <dgm:spPr/>
      <dgm:t>
        <a:bodyPr/>
        <a:lstStyle/>
        <a:p>
          <a:endParaRPr lang="tr-TR"/>
        </a:p>
      </dgm:t>
    </dgm:pt>
    <dgm:pt modelId="{8F7DD9BB-C0B6-4D4A-BDF8-69701DFF39D4}">
      <dgm:prSet custT="1"/>
      <dgm:spPr/>
      <dgm:t>
        <a:bodyPr/>
        <a:lstStyle/>
        <a:p>
          <a:pPr>
            <a:buSzPts val="1000"/>
            <a:buFont typeface="Courier New" panose="02070309020205020404" pitchFamily="49" charset="0"/>
            <a:buNone/>
          </a:pPr>
          <a:r>
            <a:rPr lang="tr-TR" sz="1100" b="1" dirty="0"/>
            <a:t>Tahvil ihraç süreci, bir finansal danışman veya aracı kurum aracılığıyla gerçekleştirilir. Belediye, ihraç için gerekli belgeleri hazırlar ve yetkilendirilmiş bir finansal kurum aracılığıyla tahvil ihraç eder.</a:t>
          </a:r>
        </a:p>
      </dgm:t>
    </dgm:pt>
    <dgm:pt modelId="{31A4036A-1919-864E-9D33-9D5EFD0588D0}" type="parTrans" cxnId="{117ECFA9-03D5-ED4C-BBC6-F5DB9165F6EB}">
      <dgm:prSet/>
      <dgm:spPr/>
      <dgm:t>
        <a:bodyPr/>
        <a:lstStyle/>
        <a:p>
          <a:endParaRPr lang="tr-TR"/>
        </a:p>
      </dgm:t>
    </dgm:pt>
    <dgm:pt modelId="{AC15C891-FB50-8746-AB54-F90719217363}" type="sibTrans" cxnId="{117ECFA9-03D5-ED4C-BBC6-F5DB9165F6EB}">
      <dgm:prSet/>
      <dgm:spPr/>
      <dgm:t>
        <a:bodyPr/>
        <a:lstStyle/>
        <a:p>
          <a:endParaRPr lang="tr-TR"/>
        </a:p>
      </dgm:t>
    </dgm:pt>
    <dgm:pt modelId="{9D085834-AE18-3648-AEF9-41F706C82E31}">
      <dgm:prSet/>
      <dgm:spPr/>
      <dgm:t>
        <a:bodyPr/>
        <a:lstStyle/>
        <a:p>
          <a:pPr algn="just">
            <a:buSzPts val="1000"/>
            <a:buFont typeface="Courier New" panose="02070309020205020404" pitchFamily="49" charset="0"/>
            <a:buNone/>
          </a:pPr>
          <a:endParaRPr lang="tr-TR" sz="800" b="1" dirty="0"/>
        </a:p>
      </dgm:t>
    </dgm:pt>
    <dgm:pt modelId="{4561FD4B-A731-C64C-87B2-99D59F587B25}" type="parTrans" cxnId="{BE81184C-8658-8A45-828F-5109E9F79256}">
      <dgm:prSet/>
      <dgm:spPr/>
      <dgm:t>
        <a:bodyPr/>
        <a:lstStyle/>
        <a:p>
          <a:endParaRPr lang="tr-TR"/>
        </a:p>
      </dgm:t>
    </dgm:pt>
    <dgm:pt modelId="{8071B644-A3CE-8F4F-B677-D63DBD452A96}" type="sibTrans" cxnId="{BE81184C-8658-8A45-828F-5109E9F79256}">
      <dgm:prSet/>
      <dgm:spPr/>
      <dgm:t>
        <a:bodyPr/>
        <a:lstStyle/>
        <a:p>
          <a:endParaRPr lang="tr-TR"/>
        </a:p>
      </dgm:t>
    </dgm:pt>
    <dgm:pt modelId="{59EBAD2A-B590-D147-A70F-4586BBA357F6}">
      <dgm:prSet custT="1"/>
      <dgm:spPr/>
      <dgm:t>
        <a:bodyPr/>
        <a:lstStyle/>
        <a:p>
          <a:pPr>
            <a:buSzPts val="1000"/>
            <a:buFont typeface="Courier New" panose="02070309020205020404" pitchFamily="49" charset="0"/>
            <a:buNone/>
          </a:pPr>
          <a:r>
            <a:rPr lang="tr-TR" sz="1100" dirty="0"/>
            <a:t>Belediye, yeşil tahvil gelirlerinin kullanımını izlemeli ve düzenli olarak raporlamalıdır. Bu raporlar, yeşil tahvilin amacına uygun şekilde kullanıldığını ve taahhüt edilen çevresel ve sosyal etkilerin elde edildiğini göstermelidir.</a:t>
          </a:r>
        </a:p>
      </dgm:t>
    </dgm:pt>
    <dgm:pt modelId="{CE8F22B0-99F9-5448-87C3-49554553FB25}" type="parTrans" cxnId="{02025C0A-287B-224C-88EA-3D64A43F15B2}">
      <dgm:prSet/>
      <dgm:spPr/>
      <dgm:t>
        <a:bodyPr/>
        <a:lstStyle/>
        <a:p>
          <a:endParaRPr lang="tr-TR"/>
        </a:p>
      </dgm:t>
    </dgm:pt>
    <dgm:pt modelId="{CC80E2BE-4E80-4A42-B116-56AEA9C413A7}" type="sibTrans" cxnId="{02025C0A-287B-224C-88EA-3D64A43F15B2}">
      <dgm:prSet/>
      <dgm:spPr/>
      <dgm:t>
        <a:bodyPr/>
        <a:lstStyle/>
        <a:p>
          <a:endParaRPr lang="tr-TR"/>
        </a:p>
      </dgm:t>
    </dgm:pt>
    <dgm:pt modelId="{14F0488B-7D55-8E4E-BC0A-23C1674EB99A}">
      <dgm:prSet phldrT="[Metin]" custT="1"/>
      <dgm:spPr/>
      <dgm:t>
        <a:bodyPr/>
        <a:lstStyle/>
        <a:p>
          <a:endParaRPr lang="tr-TR" sz="900" b="1" dirty="0"/>
        </a:p>
      </dgm:t>
    </dgm:pt>
    <dgm:pt modelId="{80D7E1F7-D6AB-DA4F-B03C-F8079C205790}" type="parTrans" cxnId="{A618FB4F-FDDF-8D4A-80D2-48F886F2710E}">
      <dgm:prSet/>
      <dgm:spPr/>
      <dgm:t>
        <a:bodyPr/>
        <a:lstStyle/>
        <a:p>
          <a:endParaRPr lang="tr-TR"/>
        </a:p>
      </dgm:t>
    </dgm:pt>
    <dgm:pt modelId="{52471266-BBD1-D84F-AEF2-D68759809EA7}" type="sibTrans" cxnId="{A618FB4F-FDDF-8D4A-80D2-48F886F2710E}">
      <dgm:prSet/>
      <dgm:spPr/>
      <dgm:t>
        <a:bodyPr/>
        <a:lstStyle/>
        <a:p>
          <a:endParaRPr lang="tr-TR"/>
        </a:p>
      </dgm:t>
    </dgm:pt>
    <dgm:pt modelId="{911E5ABF-4F13-3F4B-B149-A24130A9111A}">
      <dgm:prSet custT="1"/>
      <dgm:spPr/>
      <dgm:t>
        <a:bodyPr/>
        <a:lstStyle/>
        <a:p>
          <a:endParaRPr lang="tr-TR" sz="1100" dirty="0"/>
        </a:p>
      </dgm:t>
    </dgm:pt>
    <dgm:pt modelId="{2A9E160E-920E-A64A-B0AA-222E5AEEBB5F}" type="parTrans" cxnId="{B004EB21-6351-9140-A43D-2C614AB82123}">
      <dgm:prSet/>
      <dgm:spPr/>
      <dgm:t>
        <a:bodyPr/>
        <a:lstStyle/>
        <a:p>
          <a:endParaRPr lang="tr-TR"/>
        </a:p>
      </dgm:t>
    </dgm:pt>
    <dgm:pt modelId="{305237B2-3351-E44C-8AEE-62F00CACCFA0}" type="sibTrans" cxnId="{B004EB21-6351-9140-A43D-2C614AB82123}">
      <dgm:prSet/>
      <dgm:spPr/>
      <dgm:t>
        <a:bodyPr/>
        <a:lstStyle/>
        <a:p>
          <a:endParaRPr lang="tr-TR"/>
        </a:p>
      </dgm:t>
    </dgm:pt>
    <dgm:pt modelId="{4246BE94-14C3-7348-89C1-5FB1708D4CD4}">
      <dgm:prSet custT="1"/>
      <dgm:spPr/>
      <dgm:t>
        <a:bodyPr/>
        <a:lstStyle/>
        <a:p>
          <a:pPr>
            <a:buSzPts val="1000"/>
            <a:buFont typeface="Courier New" panose="02070309020205020404" pitchFamily="49" charset="0"/>
            <a:buNone/>
          </a:pPr>
          <a:r>
            <a:rPr lang="tr-TR" sz="1100" dirty="0"/>
            <a:t>İhraç edilen yeşil tahvillerin performansı düzenli olarak değerlendirilmeli ve gerekli olduğunda iyileştirmeler yapılmalıdır. Belediye, sürdürülebilirlik politikalarını güncellemeli ve gelecekteki yeşil tahvil ihraçları için deneyimlerinden öğrenmelidir.</a:t>
          </a:r>
        </a:p>
      </dgm:t>
    </dgm:pt>
    <dgm:pt modelId="{A83B8656-717D-E34B-ABFF-B47E36F16C04}" type="parTrans" cxnId="{0FE5CDB0-322A-E340-BCEF-09D52FF51B9B}">
      <dgm:prSet/>
      <dgm:spPr/>
      <dgm:t>
        <a:bodyPr/>
        <a:lstStyle/>
        <a:p>
          <a:endParaRPr lang="tr-TR"/>
        </a:p>
      </dgm:t>
    </dgm:pt>
    <dgm:pt modelId="{9730E1CD-3353-FD4A-86AF-07DD102E8162}" type="sibTrans" cxnId="{0FE5CDB0-322A-E340-BCEF-09D52FF51B9B}">
      <dgm:prSet/>
      <dgm:spPr/>
      <dgm:t>
        <a:bodyPr/>
        <a:lstStyle/>
        <a:p>
          <a:endParaRPr lang="tr-TR"/>
        </a:p>
      </dgm:t>
    </dgm:pt>
    <dgm:pt modelId="{9E21DE56-39AD-EC4C-BAF6-459AC15D7F7F}">
      <dgm:prSet custT="1"/>
      <dgm:spPr/>
      <dgm:t>
        <a:bodyPr/>
        <a:lstStyle/>
        <a:p>
          <a:pPr>
            <a:buSzPts val="1000"/>
            <a:buFont typeface="Courier New" panose="02070309020205020404" pitchFamily="49" charset="0"/>
            <a:buNone/>
          </a:pPr>
          <a:endParaRPr lang="tr-TR" sz="900" dirty="0"/>
        </a:p>
      </dgm:t>
    </dgm:pt>
    <dgm:pt modelId="{4D327A8C-8359-2242-A372-757084884E2A}" type="parTrans" cxnId="{3A94C420-5A9B-7B44-AE3B-8381E9567C6D}">
      <dgm:prSet/>
      <dgm:spPr/>
      <dgm:t>
        <a:bodyPr/>
        <a:lstStyle/>
        <a:p>
          <a:endParaRPr lang="tr-TR"/>
        </a:p>
      </dgm:t>
    </dgm:pt>
    <dgm:pt modelId="{46E2549E-3064-AF48-82A0-BB5CF870AF25}" type="sibTrans" cxnId="{3A94C420-5A9B-7B44-AE3B-8381E9567C6D}">
      <dgm:prSet/>
      <dgm:spPr/>
      <dgm:t>
        <a:bodyPr/>
        <a:lstStyle/>
        <a:p>
          <a:endParaRPr lang="tr-TR"/>
        </a:p>
      </dgm:t>
    </dgm:pt>
    <dgm:pt modelId="{B5F2F849-1FA6-9742-8DFF-54185ED4EF6C}" type="pres">
      <dgm:prSet presAssocID="{F1B392F7-E397-4B49-91E2-B875E074F61E}" presName="rootnode" presStyleCnt="0">
        <dgm:presLayoutVars>
          <dgm:chMax/>
          <dgm:chPref/>
          <dgm:dir/>
          <dgm:animLvl val="lvl"/>
        </dgm:presLayoutVars>
      </dgm:prSet>
      <dgm:spPr/>
    </dgm:pt>
    <dgm:pt modelId="{BAC812BB-F640-FF49-A79D-52F939CC2C79}" type="pres">
      <dgm:prSet presAssocID="{876B2E0A-6EED-D248-96EF-6E0078262FC3}" presName="composite" presStyleCnt="0"/>
      <dgm:spPr/>
    </dgm:pt>
    <dgm:pt modelId="{6FF2C382-C76E-9543-B593-329E06AE18AF}" type="pres">
      <dgm:prSet presAssocID="{876B2E0A-6EED-D248-96EF-6E0078262FC3}" presName="bentUpArrow1" presStyleLbl="alignImgPlace1" presStyleIdx="0" presStyleCnt="2"/>
      <dgm:spPr/>
    </dgm:pt>
    <dgm:pt modelId="{D19F240C-6A00-1C4F-BFEF-5C1C8F732488}" type="pres">
      <dgm:prSet presAssocID="{876B2E0A-6EED-D248-96EF-6E0078262FC3}" presName="ParentText" presStyleLbl="node1" presStyleIdx="0" presStyleCnt="3">
        <dgm:presLayoutVars>
          <dgm:chMax val="1"/>
          <dgm:chPref val="1"/>
          <dgm:bulletEnabled val="1"/>
        </dgm:presLayoutVars>
      </dgm:prSet>
      <dgm:spPr/>
    </dgm:pt>
    <dgm:pt modelId="{33F342A0-B50E-DE46-96D9-F1833377A431}" type="pres">
      <dgm:prSet presAssocID="{876B2E0A-6EED-D248-96EF-6E0078262FC3}" presName="ChildText" presStyleLbl="revTx" presStyleIdx="0" presStyleCnt="3" custScaleX="361324" custLinFactX="32222" custLinFactNeighborX="100000" custLinFactNeighborY="-1139">
        <dgm:presLayoutVars>
          <dgm:chMax val="0"/>
          <dgm:chPref val="0"/>
          <dgm:bulletEnabled val="1"/>
        </dgm:presLayoutVars>
      </dgm:prSet>
      <dgm:spPr/>
    </dgm:pt>
    <dgm:pt modelId="{B89EE91A-D2D3-0C42-86D5-38F3EB2928D1}" type="pres">
      <dgm:prSet presAssocID="{EC72E533-759C-A045-A44E-FF40679F92A8}" presName="sibTrans" presStyleCnt="0"/>
      <dgm:spPr/>
    </dgm:pt>
    <dgm:pt modelId="{81E2B643-376C-9144-A0C9-D547C238AA84}" type="pres">
      <dgm:prSet presAssocID="{364BA62F-E88F-FB43-ADCC-DCFE2810FB83}" presName="composite" presStyleCnt="0"/>
      <dgm:spPr/>
    </dgm:pt>
    <dgm:pt modelId="{CA7E827F-7107-D546-BC96-32389F0C4D49}" type="pres">
      <dgm:prSet presAssocID="{364BA62F-E88F-FB43-ADCC-DCFE2810FB83}" presName="bentUpArrow1" presStyleLbl="alignImgPlace1" presStyleIdx="1" presStyleCnt="2" custLinFactNeighborX="-37485" custLinFactNeighborY="970"/>
      <dgm:spPr/>
    </dgm:pt>
    <dgm:pt modelId="{D7CA2C76-959E-FD4F-8A37-CB18599B4E59}" type="pres">
      <dgm:prSet presAssocID="{364BA62F-E88F-FB43-ADCC-DCFE2810FB83}" presName="ParentText" presStyleLbl="node1" presStyleIdx="1" presStyleCnt="3" custLinFactNeighborX="-35529" custLinFactNeighborY="0">
        <dgm:presLayoutVars>
          <dgm:chMax val="1"/>
          <dgm:chPref val="1"/>
          <dgm:bulletEnabled val="1"/>
        </dgm:presLayoutVars>
      </dgm:prSet>
      <dgm:spPr/>
    </dgm:pt>
    <dgm:pt modelId="{91A4F550-7221-B345-A8E6-79257B2764DB}" type="pres">
      <dgm:prSet presAssocID="{364BA62F-E88F-FB43-ADCC-DCFE2810FB83}" presName="ChildText" presStyleLbl="revTx" presStyleIdx="1" presStyleCnt="3" custScaleX="237307" custLinFactNeighborX="24022" custLinFactNeighborY="63">
        <dgm:presLayoutVars>
          <dgm:chMax val="0"/>
          <dgm:chPref val="0"/>
          <dgm:bulletEnabled val="1"/>
        </dgm:presLayoutVars>
      </dgm:prSet>
      <dgm:spPr/>
    </dgm:pt>
    <dgm:pt modelId="{79B1F8C1-0BC9-4D42-9E51-1D89FCA7DE13}" type="pres">
      <dgm:prSet presAssocID="{1EC19064-426F-7343-A0F5-06D5AFE02294}" presName="sibTrans" presStyleCnt="0"/>
      <dgm:spPr/>
    </dgm:pt>
    <dgm:pt modelId="{F72FBF27-954F-AB42-A6CD-851477356AA9}" type="pres">
      <dgm:prSet presAssocID="{4402118B-559C-5741-84D6-83EB7BD9F064}" presName="composite" presStyleCnt="0"/>
      <dgm:spPr/>
    </dgm:pt>
    <dgm:pt modelId="{23F77183-D5C6-FC4C-AC63-161AF3501655}" type="pres">
      <dgm:prSet presAssocID="{4402118B-559C-5741-84D6-83EB7BD9F064}" presName="ParentText" presStyleLbl="node1" presStyleIdx="2" presStyleCnt="3" custScaleX="120797" custLinFactNeighborX="-64819" custLinFactNeighborY="-1674">
        <dgm:presLayoutVars>
          <dgm:chMax val="1"/>
          <dgm:chPref val="1"/>
          <dgm:bulletEnabled val="1"/>
        </dgm:presLayoutVars>
      </dgm:prSet>
      <dgm:spPr/>
    </dgm:pt>
    <dgm:pt modelId="{E2A71216-97BC-7344-A881-4D635692FF01}" type="pres">
      <dgm:prSet presAssocID="{4402118B-559C-5741-84D6-83EB7BD9F064}" presName="FinalChildText" presStyleLbl="revTx" presStyleIdx="2" presStyleCnt="3" custScaleX="250373" custScaleY="152883" custLinFactNeighborX="4813" custLinFactNeighborY="3468">
        <dgm:presLayoutVars>
          <dgm:chMax val="0"/>
          <dgm:chPref val="0"/>
          <dgm:bulletEnabled val="1"/>
        </dgm:presLayoutVars>
      </dgm:prSet>
      <dgm:spPr/>
    </dgm:pt>
  </dgm:ptLst>
  <dgm:cxnLst>
    <dgm:cxn modelId="{06D50A00-FAF9-5840-8E45-2ED79F5C1D87}" type="presOf" srcId="{C2D5AD99-A12C-7841-A115-C8DF1CA886FB}" destId="{33F342A0-B50E-DE46-96D9-F1833377A431}" srcOrd="0" destOrd="1" presId="urn:microsoft.com/office/officeart/2005/8/layout/StepDownProcess"/>
    <dgm:cxn modelId="{8AA4C000-3AE7-6C4B-A0EA-E6FFB29C2125}" srcId="{4402118B-559C-5741-84D6-83EB7BD9F064}" destId="{5B3EFEE5-634D-904D-BB78-2EAD92FA0F57}" srcOrd="0" destOrd="0" parTransId="{9FDD424A-DDD5-AE4A-B748-72D5BFA52765}" sibTransId="{77CA2985-CC92-7440-8EB7-6C07BAD5A79E}"/>
    <dgm:cxn modelId="{88A21E05-E562-9748-B003-3C82716CB9A0}" type="presOf" srcId="{4246BE94-14C3-7348-89C1-5FB1708D4CD4}" destId="{E2A71216-97BC-7344-A881-4D635692FF01}" srcOrd="0" destOrd="3" presId="urn:microsoft.com/office/officeart/2005/8/layout/StepDownProcess"/>
    <dgm:cxn modelId="{02025C0A-287B-224C-88EA-3D64A43F15B2}" srcId="{4402118B-559C-5741-84D6-83EB7BD9F064}" destId="{59EBAD2A-B590-D147-A70F-4586BBA357F6}" srcOrd="1" destOrd="0" parTransId="{CE8F22B0-99F9-5448-87C3-49554553FB25}" sibTransId="{CC80E2BE-4E80-4A42-B116-56AEA9C413A7}"/>
    <dgm:cxn modelId="{F7663E0E-E98B-3F4F-82CE-ED267EB304E8}" srcId="{F1B392F7-E397-4B49-91E2-B875E074F61E}" destId="{364BA62F-E88F-FB43-ADCC-DCFE2810FB83}" srcOrd="1" destOrd="0" parTransId="{199C9897-7D87-0F44-A7EC-B3B81401ADAF}" sibTransId="{1EC19064-426F-7343-A0F5-06D5AFE02294}"/>
    <dgm:cxn modelId="{3A94C420-5A9B-7B44-AE3B-8381E9567C6D}" srcId="{4402118B-559C-5741-84D6-83EB7BD9F064}" destId="{9E21DE56-39AD-EC4C-BAF6-459AC15D7F7F}" srcOrd="4" destOrd="0" parTransId="{4D327A8C-8359-2242-A372-757084884E2A}" sibTransId="{46E2549E-3064-AF48-82A0-BB5CF870AF25}"/>
    <dgm:cxn modelId="{B004EB21-6351-9140-A43D-2C614AB82123}" srcId="{4402118B-559C-5741-84D6-83EB7BD9F064}" destId="{911E5ABF-4F13-3F4B-B149-A24130A9111A}" srcOrd="2" destOrd="0" parTransId="{2A9E160E-920E-A64A-B0AA-222E5AEEBB5F}" sibTransId="{305237B2-3351-E44C-8AEE-62F00CACCFA0}"/>
    <dgm:cxn modelId="{1A43E12C-144C-B541-A0AB-557C8A88DB97}" srcId="{876B2E0A-6EED-D248-96EF-6E0078262FC3}" destId="{C2D5AD99-A12C-7841-A115-C8DF1CA886FB}" srcOrd="1" destOrd="0" parTransId="{03DE3B7B-A2CD-4C49-8282-D1C34C6BAB7D}" sibTransId="{26E30737-71E3-CE43-93C7-AE2692E0FAC4}"/>
    <dgm:cxn modelId="{EC721635-A916-CA41-A333-246B47E729DB}" type="presOf" srcId="{79B79121-8A08-1B43-8B20-B62B9A4D1413}" destId="{91A4F550-7221-B345-A8E6-79257B2764DB}" srcOrd="0" destOrd="1" presId="urn:microsoft.com/office/officeart/2005/8/layout/StepDownProcess"/>
    <dgm:cxn modelId="{3D84773A-82E9-2646-B3F3-64162420D00D}" type="presOf" srcId="{876B2E0A-6EED-D248-96EF-6E0078262FC3}" destId="{D19F240C-6A00-1C4F-BFEF-5C1C8F732488}" srcOrd="0" destOrd="0" presId="urn:microsoft.com/office/officeart/2005/8/layout/StepDownProcess"/>
    <dgm:cxn modelId="{FEF84B5C-F589-AA4B-9921-98E57EE00DD0}" type="presOf" srcId="{F1B392F7-E397-4B49-91E2-B875E074F61E}" destId="{B5F2F849-1FA6-9742-8DFF-54185ED4EF6C}" srcOrd="0" destOrd="0" presId="urn:microsoft.com/office/officeart/2005/8/layout/StepDownProcess"/>
    <dgm:cxn modelId="{BC28646A-5785-7342-A772-49326292B65A}" type="presOf" srcId="{911E5ABF-4F13-3F4B-B149-A24130A9111A}" destId="{E2A71216-97BC-7344-A881-4D635692FF01}" srcOrd="0" destOrd="2" presId="urn:microsoft.com/office/officeart/2005/8/layout/StepDownProcess"/>
    <dgm:cxn modelId="{BE81184C-8658-8A45-828F-5109E9F79256}" srcId="{364BA62F-E88F-FB43-ADCC-DCFE2810FB83}" destId="{9D085834-AE18-3648-AEF9-41F706C82E31}" srcOrd="3" destOrd="0" parTransId="{4561FD4B-A731-C64C-87B2-99D59F587B25}" sibTransId="{8071B644-A3CE-8F4F-B677-D63DBD452A96}"/>
    <dgm:cxn modelId="{A85F7E4C-03FD-634C-AE3B-769170DD987E}" type="presOf" srcId="{C1E56FCF-F75F-C642-AF85-30FCB7F1D617}" destId="{91A4F550-7221-B345-A8E6-79257B2764DB}" srcOrd="0" destOrd="0" presId="urn:microsoft.com/office/officeart/2005/8/layout/StepDownProcess"/>
    <dgm:cxn modelId="{BC66076E-4CD1-7C45-8145-F76893576536}" type="presOf" srcId="{9E21DE56-39AD-EC4C-BAF6-459AC15D7F7F}" destId="{E2A71216-97BC-7344-A881-4D635692FF01}" srcOrd="0" destOrd="4" presId="urn:microsoft.com/office/officeart/2005/8/layout/StepDownProcess"/>
    <dgm:cxn modelId="{A618FB4F-FDDF-8D4A-80D2-48F886F2710E}" srcId="{4402118B-559C-5741-84D6-83EB7BD9F064}" destId="{14F0488B-7D55-8E4E-BC0A-23C1674EB99A}" srcOrd="5" destOrd="0" parTransId="{80D7E1F7-D6AB-DA4F-B03C-F8079C205790}" sibTransId="{52471266-BBD1-D84F-AEF2-D68759809EA7}"/>
    <dgm:cxn modelId="{37934354-2CDF-3043-8C41-C1E84ACB65E5}" type="presOf" srcId="{14F0488B-7D55-8E4E-BC0A-23C1674EB99A}" destId="{E2A71216-97BC-7344-A881-4D635692FF01}" srcOrd="0" destOrd="5" presId="urn:microsoft.com/office/officeart/2005/8/layout/StepDownProcess"/>
    <dgm:cxn modelId="{927B5657-A1EA-1B44-9852-48FB7CDCDF37}" type="presOf" srcId="{4402118B-559C-5741-84D6-83EB7BD9F064}" destId="{23F77183-D5C6-FC4C-AC63-161AF3501655}" srcOrd="0" destOrd="0" presId="urn:microsoft.com/office/officeart/2005/8/layout/StepDownProcess"/>
    <dgm:cxn modelId="{E118AF7E-941E-7249-A3DE-C61616A832D2}" type="presOf" srcId="{5B3EFEE5-634D-904D-BB78-2EAD92FA0F57}" destId="{E2A71216-97BC-7344-A881-4D635692FF01}" srcOrd="0" destOrd="0" presId="urn:microsoft.com/office/officeart/2005/8/layout/StepDownProcess"/>
    <dgm:cxn modelId="{F702808A-6FA6-9745-963F-68CB01B360A7}" srcId="{F1B392F7-E397-4B49-91E2-B875E074F61E}" destId="{4402118B-559C-5741-84D6-83EB7BD9F064}" srcOrd="2" destOrd="0" parTransId="{03C43102-1CDC-D844-970E-064431B18F61}" sibTransId="{B144DAAB-0EB1-9F40-947B-310627579751}"/>
    <dgm:cxn modelId="{A1E2CA94-A524-C142-B571-C209EBC5686E}" type="presOf" srcId="{59EBAD2A-B590-D147-A70F-4586BBA357F6}" destId="{E2A71216-97BC-7344-A881-4D635692FF01}" srcOrd="0" destOrd="1" presId="urn:microsoft.com/office/officeart/2005/8/layout/StepDownProcess"/>
    <dgm:cxn modelId="{82EEA19F-9C6A-1543-80D8-B620F3AC3183}" type="presOf" srcId="{364BA62F-E88F-FB43-ADCC-DCFE2810FB83}" destId="{D7CA2C76-959E-FD4F-8A37-CB18599B4E59}" srcOrd="0" destOrd="0" presId="urn:microsoft.com/office/officeart/2005/8/layout/StepDownProcess"/>
    <dgm:cxn modelId="{117ECFA9-03D5-ED4C-BBC6-F5DB9165F6EB}" srcId="{364BA62F-E88F-FB43-ADCC-DCFE2810FB83}" destId="{8F7DD9BB-C0B6-4D4A-BDF8-69701DFF39D4}" srcOrd="2" destOrd="0" parTransId="{31A4036A-1919-864E-9D33-9D5EFD0588D0}" sibTransId="{AC15C891-FB50-8746-AB54-F90719217363}"/>
    <dgm:cxn modelId="{C0CFAFAC-572B-4149-B47E-65A318359769}" type="presOf" srcId="{8F7DD9BB-C0B6-4D4A-BDF8-69701DFF39D4}" destId="{91A4F550-7221-B345-A8E6-79257B2764DB}" srcOrd="0" destOrd="2" presId="urn:microsoft.com/office/officeart/2005/8/layout/StepDownProcess"/>
    <dgm:cxn modelId="{0FE5CDB0-322A-E340-BCEF-09D52FF51B9B}" srcId="{4402118B-559C-5741-84D6-83EB7BD9F064}" destId="{4246BE94-14C3-7348-89C1-5FB1708D4CD4}" srcOrd="3" destOrd="0" parTransId="{A83B8656-717D-E34B-ABFF-B47E36F16C04}" sibTransId="{9730E1CD-3353-FD4A-86AF-07DD102E8162}"/>
    <dgm:cxn modelId="{B6411EBA-5CDE-BC4C-8709-0F1F43646A04}" srcId="{364BA62F-E88F-FB43-ADCC-DCFE2810FB83}" destId="{C1E56FCF-F75F-C642-AF85-30FCB7F1D617}" srcOrd="0" destOrd="0" parTransId="{971C4FBA-22D6-C648-BF5B-73EF9606316B}" sibTransId="{2C84707C-ADC2-7643-8F70-199223AA4466}"/>
    <dgm:cxn modelId="{D74262C0-B477-0940-9168-E687AC3BCA7A}" type="presOf" srcId="{9D085834-AE18-3648-AEF9-41F706C82E31}" destId="{91A4F550-7221-B345-A8E6-79257B2764DB}" srcOrd="0" destOrd="3" presId="urn:microsoft.com/office/officeart/2005/8/layout/StepDownProcess"/>
    <dgm:cxn modelId="{824F49CA-D9DF-C74C-8646-87A8389DF891}" type="presOf" srcId="{6AF0726F-4FC5-5340-B55B-0DAABF6F02EB}" destId="{33F342A0-B50E-DE46-96D9-F1833377A431}" srcOrd="0" destOrd="0" presId="urn:microsoft.com/office/officeart/2005/8/layout/StepDownProcess"/>
    <dgm:cxn modelId="{AD193EE9-0889-274B-BD32-E8D68A1D6BAB}" srcId="{364BA62F-E88F-FB43-ADCC-DCFE2810FB83}" destId="{79B79121-8A08-1B43-8B20-B62B9A4D1413}" srcOrd="1" destOrd="0" parTransId="{E64E0086-C415-334F-ACB8-3C93A2FB484A}" sibTransId="{BB905D35-00BE-7F4D-897C-3B0FE196F464}"/>
    <dgm:cxn modelId="{550689FB-A2D6-2F46-9A2E-1CA8DB41BE49}" srcId="{876B2E0A-6EED-D248-96EF-6E0078262FC3}" destId="{6AF0726F-4FC5-5340-B55B-0DAABF6F02EB}" srcOrd="0" destOrd="0" parTransId="{560C3943-4083-F648-9DD7-02CE9FF4F82D}" sibTransId="{5BD3F6A1-B625-FE4A-8CF1-B0C2D3C8B075}"/>
    <dgm:cxn modelId="{6FB3E2FD-42E5-854B-8955-E8B7877ABFC3}" srcId="{F1B392F7-E397-4B49-91E2-B875E074F61E}" destId="{876B2E0A-6EED-D248-96EF-6E0078262FC3}" srcOrd="0" destOrd="0" parTransId="{422993D1-1B38-824F-B2AE-F6B12B88CFDE}" sibTransId="{EC72E533-759C-A045-A44E-FF40679F92A8}"/>
    <dgm:cxn modelId="{A07674B1-C899-B542-B1C3-E63B153D34B8}" type="presParOf" srcId="{B5F2F849-1FA6-9742-8DFF-54185ED4EF6C}" destId="{BAC812BB-F640-FF49-A79D-52F939CC2C79}" srcOrd="0" destOrd="0" presId="urn:microsoft.com/office/officeart/2005/8/layout/StepDownProcess"/>
    <dgm:cxn modelId="{2FBC14FB-F2AF-3E4C-9722-9E3AEC0A2459}" type="presParOf" srcId="{BAC812BB-F640-FF49-A79D-52F939CC2C79}" destId="{6FF2C382-C76E-9543-B593-329E06AE18AF}" srcOrd="0" destOrd="0" presId="urn:microsoft.com/office/officeart/2005/8/layout/StepDownProcess"/>
    <dgm:cxn modelId="{AFE57DC3-3132-B049-875B-89FE41AA1A49}" type="presParOf" srcId="{BAC812BB-F640-FF49-A79D-52F939CC2C79}" destId="{D19F240C-6A00-1C4F-BFEF-5C1C8F732488}" srcOrd="1" destOrd="0" presId="urn:microsoft.com/office/officeart/2005/8/layout/StepDownProcess"/>
    <dgm:cxn modelId="{D5C123DE-09FF-2C46-84EC-567F894094A8}" type="presParOf" srcId="{BAC812BB-F640-FF49-A79D-52F939CC2C79}" destId="{33F342A0-B50E-DE46-96D9-F1833377A431}" srcOrd="2" destOrd="0" presId="urn:microsoft.com/office/officeart/2005/8/layout/StepDownProcess"/>
    <dgm:cxn modelId="{36562703-99C1-B243-BF22-4C810416096B}" type="presParOf" srcId="{B5F2F849-1FA6-9742-8DFF-54185ED4EF6C}" destId="{B89EE91A-D2D3-0C42-86D5-38F3EB2928D1}" srcOrd="1" destOrd="0" presId="urn:microsoft.com/office/officeart/2005/8/layout/StepDownProcess"/>
    <dgm:cxn modelId="{8C9E9EA6-19AF-2844-B281-D7854B4D35B2}" type="presParOf" srcId="{B5F2F849-1FA6-9742-8DFF-54185ED4EF6C}" destId="{81E2B643-376C-9144-A0C9-D547C238AA84}" srcOrd="2" destOrd="0" presId="urn:microsoft.com/office/officeart/2005/8/layout/StepDownProcess"/>
    <dgm:cxn modelId="{C88E753E-C08B-FC49-BCC1-2FBFA4063051}" type="presParOf" srcId="{81E2B643-376C-9144-A0C9-D547C238AA84}" destId="{CA7E827F-7107-D546-BC96-32389F0C4D49}" srcOrd="0" destOrd="0" presId="urn:microsoft.com/office/officeart/2005/8/layout/StepDownProcess"/>
    <dgm:cxn modelId="{850CBDDF-1860-F14A-B38A-C112BF75BFF1}" type="presParOf" srcId="{81E2B643-376C-9144-A0C9-D547C238AA84}" destId="{D7CA2C76-959E-FD4F-8A37-CB18599B4E59}" srcOrd="1" destOrd="0" presId="urn:microsoft.com/office/officeart/2005/8/layout/StepDownProcess"/>
    <dgm:cxn modelId="{46B9269D-4A35-6A4B-BDDF-DE52B37BFE1E}" type="presParOf" srcId="{81E2B643-376C-9144-A0C9-D547C238AA84}" destId="{91A4F550-7221-B345-A8E6-79257B2764DB}" srcOrd="2" destOrd="0" presId="urn:microsoft.com/office/officeart/2005/8/layout/StepDownProcess"/>
    <dgm:cxn modelId="{B69ED696-AA4E-4A4A-8087-F48EBEA4D73E}" type="presParOf" srcId="{B5F2F849-1FA6-9742-8DFF-54185ED4EF6C}" destId="{79B1F8C1-0BC9-4D42-9E51-1D89FCA7DE13}" srcOrd="3" destOrd="0" presId="urn:microsoft.com/office/officeart/2005/8/layout/StepDownProcess"/>
    <dgm:cxn modelId="{D9F09A07-BB4D-414B-9744-F34581D783F0}" type="presParOf" srcId="{B5F2F849-1FA6-9742-8DFF-54185ED4EF6C}" destId="{F72FBF27-954F-AB42-A6CD-851477356AA9}" srcOrd="4" destOrd="0" presId="urn:microsoft.com/office/officeart/2005/8/layout/StepDownProcess"/>
    <dgm:cxn modelId="{4FD8C017-13FE-FD48-8B57-0C732F1BF8D0}" type="presParOf" srcId="{F72FBF27-954F-AB42-A6CD-851477356AA9}" destId="{23F77183-D5C6-FC4C-AC63-161AF3501655}" srcOrd="0" destOrd="0" presId="urn:microsoft.com/office/officeart/2005/8/layout/StepDownProcess"/>
    <dgm:cxn modelId="{0F5937B3-FB97-BA41-B93B-7989C936DCC6}" type="presParOf" srcId="{F72FBF27-954F-AB42-A6CD-851477356AA9}" destId="{E2A71216-97BC-7344-A881-4D635692FF01}"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309DC-9660-434E-AA6F-28F58B83F53C}">
      <dsp:nvSpPr>
        <dsp:cNvPr id="0" name=""/>
        <dsp:cNvSpPr/>
      </dsp:nvSpPr>
      <dsp:spPr>
        <a:xfrm>
          <a:off x="4809269" y="3248608"/>
          <a:ext cx="2360018" cy="152875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FİNANSMAN YÖNETİMİ VE GELİRLERİN KULLANIMI</a:t>
          </a:r>
        </a:p>
      </dsp:txBody>
      <dsp:txXfrm>
        <a:off x="5550856" y="3664380"/>
        <a:ext cx="1584849" cy="1079403"/>
      </dsp:txXfrm>
    </dsp:sp>
    <dsp:sp modelId="{660ADEEF-974D-A646-A736-3AD52E53FA86}">
      <dsp:nvSpPr>
        <dsp:cNvPr id="0" name=""/>
        <dsp:cNvSpPr/>
      </dsp:nvSpPr>
      <dsp:spPr>
        <a:xfrm>
          <a:off x="958712" y="3248608"/>
          <a:ext cx="2360018" cy="152875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İZLEME VE DEĞERLENDİRME</a:t>
          </a:r>
        </a:p>
        <a:p>
          <a:pPr marL="114300" lvl="1" indent="-114300" algn="l" defTabSz="533400">
            <a:lnSpc>
              <a:spcPct val="90000"/>
            </a:lnSpc>
            <a:spcBef>
              <a:spcPct val="0"/>
            </a:spcBef>
            <a:spcAft>
              <a:spcPct val="15000"/>
            </a:spcAft>
            <a:buChar char="•"/>
          </a:pPr>
          <a:endParaRPr lang="tr-TR" sz="1200" kern="1200" dirty="0"/>
        </a:p>
        <a:p>
          <a:pPr marL="114300" lvl="1" indent="-114300" algn="l" defTabSz="533400">
            <a:lnSpc>
              <a:spcPct val="90000"/>
            </a:lnSpc>
            <a:spcBef>
              <a:spcPct val="0"/>
            </a:spcBef>
            <a:spcAft>
              <a:spcPct val="15000"/>
            </a:spcAft>
            <a:buChar char="•"/>
          </a:pPr>
          <a:r>
            <a:rPr lang="tr-TR" sz="1200" kern="1200" dirty="0"/>
            <a:t>ŞEFFAFLIK VE İLETİŞİM</a:t>
          </a:r>
        </a:p>
      </dsp:txBody>
      <dsp:txXfrm>
        <a:off x="992294" y="3664380"/>
        <a:ext cx="1584849" cy="1079403"/>
      </dsp:txXfrm>
    </dsp:sp>
    <dsp:sp modelId="{893F4928-F682-0B45-B7AE-8A5C4A070A11}">
      <dsp:nvSpPr>
        <dsp:cNvPr id="0" name=""/>
        <dsp:cNvSpPr/>
      </dsp:nvSpPr>
      <dsp:spPr>
        <a:xfrm>
          <a:off x="4809269" y="0"/>
          <a:ext cx="2360018" cy="152875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a:t>SERTİFİKASYON  STANDARTLARA UYGUNLUK</a:t>
          </a:r>
          <a:endParaRPr lang="tr-TR" sz="1200" kern="1200" dirty="0"/>
        </a:p>
      </dsp:txBody>
      <dsp:txXfrm>
        <a:off x="5550856" y="33582"/>
        <a:ext cx="1584849" cy="1079403"/>
      </dsp:txXfrm>
    </dsp:sp>
    <dsp:sp modelId="{D653FECA-C1A8-CB44-9D96-1A7C37847552}">
      <dsp:nvSpPr>
        <dsp:cNvPr id="0" name=""/>
        <dsp:cNvSpPr/>
      </dsp:nvSpPr>
      <dsp:spPr>
        <a:xfrm>
          <a:off x="958712" y="0"/>
          <a:ext cx="2360018" cy="152875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PROJE TANIMLAMA</a:t>
          </a:r>
        </a:p>
      </dsp:txBody>
      <dsp:txXfrm>
        <a:off x="992294" y="33582"/>
        <a:ext cx="1584849" cy="1079403"/>
      </dsp:txXfrm>
    </dsp:sp>
    <dsp:sp modelId="{495CC88B-8C36-8D40-98AC-383531E8060F}">
      <dsp:nvSpPr>
        <dsp:cNvPr id="0" name=""/>
        <dsp:cNvSpPr/>
      </dsp:nvSpPr>
      <dsp:spPr>
        <a:xfrm>
          <a:off x="1947626" y="272309"/>
          <a:ext cx="2068599" cy="2068599"/>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kern="1200" dirty="0"/>
            <a:t>1- Uygun Projelerin Belirlenmesi</a:t>
          </a:r>
        </a:p>
        <a:p>
          <a:pPr marL="0" lvl="0" indent="0" algn="ctr" defTabSz="400050">
            <a:lnSpc>
              <a:spcPct val="90000"/>
            </a:lnSpc>
            <a:spcBef>
              <a:spcPct val="0"/>
            </a:spcBef>
            <a:spcAft>
              <a:spcPct val="35000"/>
            </a:spcAft>
            <a:buNone/>
          </a:pPr>
          <a:r>
            <a:rPr lang="tr-TR" sz="900" kern="1200" dirty="0"/>
            <a:t>2- Çevresel Hedeflerin Belirlenmesi</a:t>
          </a:r>
        </a:p>
      </dsp:txBody>
      <dsp:txXfrm>
        <a:off x="2553505" y="878188"/>
        <a:ext cx="1462720" cy="1462720"/>
      </dsp:txXfrm>
    </dsp:sp>
    <dsp:sp modelId="{41445491-F02A-4941-843C-2E237F4BDFDC}">
      <dsp:nvSpPr>
        <dsp:cNvPr id="0" name=""/>
        <dsp:cNvSpPr/>
      </dsp:nvSpPr>
      <dsp:spPr>
        <a:xfrm rot="5400000">
          <a:off x="4111773" y="272309"/>
          <a:ext cx="2068599" cy="2068599"/>
        </a:xfrm>
        <a:prstGeom prst="pieWedg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kern="1200" dirty="0"/>
            <a:t>1- Standart ve Prensiplerin İncelenmesi</a:t>
          </a:r>
        </a:p>
        <a:p>
          <a:pPr marL="0" lvl="0" indent="0" algn="ctr" defTabSz="400050">
            <a:lnSpc>
              <a:spcPct val="90000"/>
            </a:lnSpc>
            <a:spcBef>
              <a:spcPct val="0"/>
            </a:spcBef>
            <a:spcAft>
              <a:spcPct val="35000"/>
            </a:spcAft>
            <a:buNone/>
          </a:pPr>
          <a:r>
            <a:rPr lang="tr-TR" sz="900" kern="1200" dirty="0"/>
            <a:t>2- Sertifikasyon İçin Başvuru</a:t>
          </a:r>
        </a:p>
      </dsp:txBody>
      <dsp:txXfrm rot="-5400000">
        <a:off x="4111773" y="878188"/>
        <a:ext cx="1462720" cy="1462720"/>
      </dsp:txXfrm>
    </dsp:sp>
    <dsp:sp modelId="{91C0C399-6884-734A-A857-430CF41EF296}">
      <dsp:nvSpPr>
        <dsp:cNvPr id="0" name=""/>
        <dsp:cNvSpPr/>
      </dsp:nvSpPr>
      <dsp:spPr>
        <a:xfrm rot="10800000">
          <a:off x="4111773" y="2436456"/>
          <a:ext cx="2068599" cy="2068599"/>
        </a:xfrm>
        <a:prstGeom prst="pieWedg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tr-TR" sz="900" kern="1200" dirty="0"/>
        </a:p>
        <a:p>
          <a:pPr marL="0" lvl="0" indent="0" algn="ctr" defTabSz="400050">
            <a:lnSpc>
              <a:spcPct val="90000"/>
            </a:lnSpc>
            <a:spcBef>
              <a:spcPct val="0"/>
            </a:spcBef>
            <a:spcAft>
              <a:spcPct val="35000"/>
            </a:spcAft>
            <a:buNone/>
          </a:pPr>
          <a:r>
            <a:rPr lang="tr-TR" sz="900" kern="1200" dirty="0"/>
            <a:t>1- Fon Yönetimi</a:t>
          </a:r>
        </a:p>
        <a:p>
          <a:pPr marL="0" lvl="0" indent="0" algn="ctr" defTabSz="400050">
            <a:lnSpc>
              <a:spcPct val="90000"/>
            </a:lnSpc>
            <a:spcBef>
              <a:spcPct val="0"/>
            </a:spcBef>
            <a:spcAft>
              <a:spcPct val="35000"/>
            </a:spcAft>
            <a:buNone/>
          </a:pPr>
          <a:r>
            <a:rPr lang="tr-TR" sz="900" kern="1200" dirty="0"/>
            <a:t>2- Düzenli Raporlama</a:t>
          </a:r>
        </a:p>
        <a:p>
          <a:pPr marL="0" lvl="0" indent="0" algn="ctr" defTabSz="400050">
            <a:lnSpc>
              <a:spcPct val="90000"/>
            </a:lnSpc>
            <a:spcBef>
              <a:spcPct val="0"/>
            </a:spcBef>
            <a:spcAft>
              <a:spcPct val="35000"/>
            </a:spcAft>
            <a:buNone/>
          </a:pPr>
          <a:r>
            <a:rPr lang="tr-TR" sz="900" kern="1200" dirty="0"/>
            <a:t>3- Çevresel Etki Raporları</a:t>
          </a:r>
        </a:p>
      </dsp:txBody>
      <dsp:txXfrm rot="10800000">
        <a:off x="4111773" y="2436456"/>
        <a:ext cx="1462720" cy="1462720"/>
      </dsp:txXfrm>
    </dsp:sp>
    <dsp:sp modelId="{3DCE8B88-792E-0E4E-943B-1D4EDDBA49DB}">
      <dsp:nvSpPr>
        <dsp:cNvPr id="0" name=""/>
        <dsp:cNvSpPr/>
      </dsp:nvSpPr>
      <dsp:spPr>
        <a:xfrm rot="16200000">
          <a:off x="1947626" y="2436456"/>
          <a:ext cx="2068599" cy="2068599"/>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tr-TR" sz="900" kern="1200" dirty="0"/>
        </a:p>
        <a:p>
          <a:pPr marL="0" lvl="0" indent="0" algn="ctr" defTabSz="400050">
            <a:lnSpc>
              <a:spcPct val="90000"/>
            </a:lnSpc>
            <a:spcBef>
              <a:spcPct val="0"/>
            </a:spcBef>
            <a:spcAft>
              <a:spcPct val="35000"/>
            </a:spcAft>
            <a:buNone/>
          </a:pPr>
          <a:endParaRPr lang="tr-TR" sz="900" kern="1200" dirty="0"/>
        </a:p>
        <a:p>
          <a:pPr marL="0" lvl="0" indent="0" algn="ctr" defTabSz="400050">
            <a:lnSpc>
              <a:spcPct val="90000"/>
            </a:lnSpc>
            <a:spcBef>
              <a:spcPct val="0"/>
            </a:spcBef>
            <a:spcAft>
              <a:spcPct val="35000"/>
            </a:spcAft>
            <a:buNone/>
          </a:pPr>
          <a:r>
            <a:rPr lang="tr-TR" sz="900" kern="1200" dirty="0"/>
            <a:t>1- Proje İzleme</a:t>
          </a:r>
        </a:p>
        <a:p>
          <a:pPr marL="0" lvl="0" indent="0" algn="ctr" defTabSz="400050">
            <a:lnSpc>
              <a:spcPct val="90000"/>
            </a:lnSpc>
            <a:spcBef>
              <a:spcPct val="0"/>
            </a:spcBef>
            <a:spcAft>
              <a:spcPct val="35000"/>
            </a:spcAft>
            <a:buNone/>
          </a:pPr>
          <a:r>
            <a:rPr lang="tr-TR" sz="900" kern="1200" dirty="0"/>
            <a:t>2- Bağımsız Denetim ve Doğrulama</a:t>
          </a:r>
        </a:p>
        <a:p>
          <a:pPr marL="0" lvl="0" indent="0" algn="ctr" defTabSz="400050">
            <a:lnSpc>
              <a:spcPct val="90000"/>
            </a:lnSpc>
            <a:spcBef>
              <a:spcPct val="0"/>
            </a:spcBef>
            <a:spcAft>
              <a:spcPct val="35000"/>
            </a:spcAft>
            <a:buNone/>
          </a:pPr>
          <a:r>
            <a:rPr lang="tr-TR" sz="900" kern="1200" dirty="0"/>
            <a:t>3- Yatırımcı İletişimi</a:t>
          </a:r>
        </a:p>
        <a:p>
          <a:pPr marL="0" lvl="0" indent="0" algn="ctr" defTabSz="400050">
            <a:lnSpc>
              <a:spcPct val="90000"/>
            </a:lnSpc>
            <a:spcBef>
              <a:spcPct val="0"/>
            </a:spcBef>
            <a:spcAft>
              <a:spcPct val="35000"/>
            </a:spcAft>
            <a:buNone/>
          </a:pPr>
          <a:r>
            <a:rPr lang="tr-TR" sz="900" kern="1200" dirty="0"/>
            <a:t>4- Kamuoyu Bilgilendirme</a:t>
          </a:r>
        </a:p>
      </dsp:txBody>
      <dsp:txXfrm rot="5400000">
        <a:off x="2553505" y="2436456"/>
        <a:ext cx="1462720" cy="1462720"/>
      </dsp:txXfrm>
    </dsp:sp>
    <dsp:sp modelId="{70ACC50F-1899-A54F-B880-1CBA8869F5ED}">
      <dsp:nvSpPr>
        <dsp:cNvPr id="0" name=""/>
        <dsp:cNvSpPr/>
      </dsp:nvSpPr>
      <dsp:spPr>
        <a:xfrm>
          <a:off x="3706891" y="1958720"/>
          <a:ext cx="714216" cy="621057"/>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8083EC6-DB60-3943-A4CD-F9B85212D055}">
      <dsp:nvSpPr>
        <dsp:cNvPr id="0" name=""/>
        <dsp:cNvSpPr/>
      </dsp:nvSpPr>
      <dsp:spPr>
        <a:xfrm rot="10800000">
          <a:off x="3706891" y="2197588"/>
          <a:ext cx="714216" cy="621057"/>
        </a:xfrm>
        <a:prstGeom prst="circularArrow">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2C382-C76E-9543-B593-329E06AE18AF}">
      <dsp:nvSpPr>
        <dsp:cNvPr id="0" name=""/>
        <dsp:cNvSpPr/>
      </dsp:nvSpPr>
      <dsp:spPr>
        <a:xfrm rot="5400000">
          <a:off x="267640" y="1990154"/>
          <a:ext cx="995680" cy="113354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F240C-6A00-1C4F-BFEF-5C1C8F732488}">
      <dsp:nvSpPr>
        <dsp:cNvPr id="0" name=""/>
        <dsp:cNvSpPr/>
      </dsp:nvSpPr>
      <dsp:spPr>
        <a:xfrm>
          <a:off x="3845" y="886423"/>
          <a:ext cx="1676139" cy="117324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KARAR ALMA STRATEJİ BELİRLEME</a:t>
          </a:r>
        </a:p>
      </dsp:txBody>
      <dsp:txXfrm>
        <a:off x="61128" y="943706"/>
        <a:ext cx="1561573" cy="1058677"/>
      </dsp:txXfrm>
    </dsp:sp>
    <dsp:sp modelId="{33F342A0-B50E-DE46-96D9-F1833377A431}">
      <dsp:nvSpPr>
        <dsp:cNvPr id="0" name=""/>
        <dsp:cNvSpPr/>
      </dsp:nvSpPr>
      <dsp:spPr>
        <a:xfrm>
          <a:off x="1699002" y="712321"/>
          <a:ext cx="4404770" cy="1498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endParaRPr lang="tr-TR" sz="1400" b="1" kern="1200" dirty="0"/>
        </a:p>
        <a:p>
          <a:pPr marL="114300" lvl="1" indent="-114300" algn="just" defTabSz="622300">
            <a:lnSpc>
              <a:spcPct val="90000"/>
            </a:lnSpc>
            <a:spcBef>
              <a:spcPct val="0"/>
            </a:spcBef>
            <a:spcAft>
              <a:spcPct val="15000"/>
            </a:spcAft>
            <a:buSzPts val="1000"/>
            <a:buFont typeface="Courier New" panose="02070309020205020404" pitchFamily="49" charset="0"/>
            <a:buNone/>
          </a:pPr>
          <a:r>
            <a:rPr lang="tr-TR" sz="1400" b="1" kern="1200" dirty="0"/>
            <a:t>    İlk adım, belediyenin yeşil tahvil ihraç etme kararını alması ve stratejisini belirlemesidir. Bu strateji, belediyenin sürdürülebilirlik hedeflerini, yeşil projelerini ve ihraç edilecek tahvilin özelliklerini içermelidir.</a:t>
          </a:r>
        </a:p>
      </dsp:txBody>
      <dsp:txXfrm>
        <a:off x="1699002" y="712321"/>
        <a:ext cx="4404770" cy="1498659"/>
      </dsp:txXfrm>
    </dsp:sp>
    <dsp:sp modelId="{CA7E827F-7107-D546-BC96-32389F0C4D49}">
      <dsp:nvSpPr>
        <dsp:cNvPr id="0" name=""/>
        <dsp:cNvSpPr/>
      </dsp:nvSpPr>
      <dsp:spPr>
        <a:xfrm rot="5400000">
          <a:off x="1996997" y="3317751"/>
          <a:ext cx="995680" cy="113354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CA2C76-959E-FD4F-8A37-CB18599B4E59}">
      <dsp:nvSpPr>
        <dsp:cNvPr id="0" name=""/>
        <dsp:cNvSpPr/>
      </dsp:nvSpPr>
      <dsp:spPr>
        <a:xfrm>
          <a:off x="1562597" y="2204362"/>
          <a:ext cx="1676139" cy="117324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SÜRDÜRÜLEBİLİR PROJELERİN BELİRLENMESİ</a:t>
          </a:r>
        </a:p>
      </dsp:txBody>
      <dsp:txXfrm>
        <a:off x="1619880" y="2261645"/>
        <a:ext cx="1561573" cy="1058677"/>
      </dsp:txXfrm>
    </dsp:sp>
    <dsp:sp modelId="{91A4F550-7221-B345-A8E6-79257B2764DB}">
      <dsp:nvSpPr>
        <dsp:cNvPr id="0" name=""/>
        <dsp:cNvSpPr/>
      </dsp:nvSpPr>
      <dsp:spPr>
        <a:xfrm>
          <a:off x="3290165" y="2316855"/>
          <a:ext cx="2892923" cy="94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tr-TR" sz="1100" kern="1200" dirty="0"/>
        </a:p>
        <a:p>
          <a:pPr marL="57150" lvl="1" indent="-57150" algn="just" defTabSz="488950">
            <a:lnSpc>
              <a:spcPct val="90000"/>
            </a:lnSpc>
            <a:spcBef>
              <a:spcPct val="0"/>
            </a:spcBef>
            <a:spcAft>
              <a:spcPct val="15000"/>
            </a:spcAft>
            <a:buSzPts val="1000"/>
            <a:buFont typeface="Courier New" panose="02070309020205020404" pitchFamily="49" charset="0"/>
            <a:buNone/>
          </a:pPr>
          <a:r>
            <a:rPr lang="tr-TR" sz="1100" b="1" kern="1200" dirty="0"/>
            <a:t>  Belediye, sürdürülebilirlik odaklı projeleri belirlemeli ve bu projelerin finanse edilmesi için yeşil tahvil gelirlerini kullanmayı planlamalıdır. Bu projeler arasında enerji verimliliği, atık yönetimi, yenilenebilir enerji kullanımı gibi alanlar yer alabilir.</a:t>
          </a:r>
        </a:p>
      </dsp:txBody>
      <dsp:txXfrm>
        <a:off x="3290165" y="2316855"/>
        <a:ext cx="2892923" cy="948266"/>
      </dsp:txXfrm>
    </dsp:sp>
    <dsp:sp modelId="{23F77183-D5C6-FC4C-AC63-161AF3501655}">
      <dsp:nvSpPr>
        <dsp:cNvPr id="0" name=""/>
        <dsp:cNvSpPr/>
      </dsp:nvSpPr>
      <dsp:spPr>
        <a:xfrm>
          <a:off x="3269854" y="3513549"/>
          <a:ext cx="1676139" cy="117324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YEŞİL TAHVİL ÇERÇEVESİ OLUŞTURMA</a:t>
          </a:r>
        </a:p>
      </dsp:txBody>
      <dsp:txXfrm>
        <a:off x="3327137" y="3570832"/>
        <a:ext cx="1561573" cy="1058677"/>
      </dsp:txXfrm>
    </dsp:sp>
    <dsp:sp modelId="{E2A71216-97BC-7344-A881-4D635692FF01}">
      <dsp:nvSpPr>
        <dsp:cNvPr id="0" name=""/>
        <dsp:cNvSpPr/>
      </dsp:nvSpPr>
      <dsp:spPr>
        <a:xfrm>
          <a:off x="4919552" y="3655969"/>
          <a:ext cx="3052206" cy="948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tr-TR" sz="1100" b="1" kern="1200" dirty="0"/>
        </a:p>
        <a:p>
          <a:pPr marL="57150" lvl="1" indent="-57150" algn="l" defTabSz="488950">
            <a:lnSpc>
              <a:spcPct val="90000"/>
            </a:lnSpc>
            <a:spcBef>
              <a:spcPct val="0"/>
            </a:spcBef>
            <a:spcAft>
              <a:spcPct val="15000"/>
            </a:spcAft>
            <a:buSzPts val="1000"/>
            <a:buFont typeface="Courier New" panose="02070309020205020404" pitchFamily="49" charset="0"/>
            <a:buNone/>
          </a:pPr>
          <a:r>
            <a:rPr lang="tr-TR" sz="1100" b="1" kern="1200" dirty="0"/>
            <a:t>  Belediye, ihraç edilecek yeşil tahviller için bir çerçeve oluşturmalıdır. Bu çerçeve, yeşil projelerin tanımı, değerlendirme kriterleri, tahvilin özellikleri ve hedeflenen yatırımcı profili gibi unsurları içermelidir. Yeşil tahvil çerçevesi, bağımsız bir kuruluş tarafından onaylanmalıdır.</a:t>
          </a:r>
        </a:p>
      </dsp:txBody>
      <dsp:txXfrm>
        <a:off x="4919552" y="3655969"/>
        <a:ext cx="3052206" cy="948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2C382-C76E-9543-B593-329E06AE18AF}">
      <dsp:nvSpPr>
        <dsp:cNvPr id="0" name=""/>
        <dsp:cNvSpPr/>
      </dsp:nvSpPr>
      <dsp:spPr>
        <a:xfrm rot="5400000">
          <a:off x="325207" y="1583698"/>
          <a:ext cx="1193482" cy="135873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F240C-6A00-1C4F-BFEF-5C1C8F732488}">
      <dsp:nvSpPr>
        <dsp:cNvPr id="0" name=""/>
        <dsp:cNvSpPr/>
      </dsp:nvSpPr>
      <dsp:spPr>
        <a:xfrm>
          <a:off x="9007" y="260699"/>
          <a:ext cx="2009122" cy="14063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YATIRIMCI İLİŞKİLERİ VE PAZARLAMA</a:t>
          </a:r>
        </a:p>
      </dsp:txBody>
      <dsp:txXfrm>
        <a:off x="77670" y="329362"/>
        <a:ext cx="1871796" cy="1268994"/>
      </dsp:txXfrm>
    </dsp:sp>
    <dsp:sp modelId="{33F342A0-B50E-DE46-96D9-F1833377A431}">
      <dsp:nvSpPr>
        <dsp:cNvPr id="0" name=""/>
        <dsp:cNvSpPr/>
      </dsp:nvSpPr>
      <dsp:spPr>
        <a:xfrm>
          <a:off x="2040924" y="381877"/>
          <a:ext cx="5279825" cy="113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just" defTabSz="577850">
            <a:lnSpc>
              <a:spcPct val="90000"/>
            </a:lnSpc>
            <a:spcBef>
              <a:spcPct val="0"/>
            </a:spcBef>
            <a:spcAft>
              <a:spcPct val="15000"/>
            </a:spcAft>
            <a:buChar char="•"/>
          </a:pPr>
          <a:endParaRPr lang="tr-TR" sz="1300" b="1" kern="1200" dirty="0"/>
        </a:p>
        <a:p>
          <a:pPr marL="114300" lvl="1" indent="-114300" algn="just" defTabSz="577850">
            <a:lnSpc>
              <a:spcPct val="90000"/>
            </a:lnSpc>
            <a:spcBef>
              <a:spcPct val="0"/>
            </a:spcBef>
            <a:spcAft>
              <a:spcPct val="15000"/>
            </a:spcAft>
            <a:buSzPts val="1000"/>
            <a:buFont typeface="Courier New" panose="02070309020205020404" pitchFamily="49" charset="0"/>
            <a:buNone/>
          </a:pPr>
          <a:r>
            <a:rPr lang="tr-TR" sz="1300" b="1" kern="1200" dirty="0"/>
            <a:t>  Belediye, potansiyel yatırımcılarla iletişim kurmalı ve yeşil tahvil ihraç sürecini pazarlamalıdır. Yatırımcılara belediyenin sürdürülebilirlik çabaları, yeşil projeleri ve tahvilin sağladığı faydalar hakkında bilgi sunulmalıdır.</a:t>
          </a:r>
        </a:p>
      </dsp:txBody>
      <dsp:txXfrm>
        <a:off x="2040924" y="381877"/>
        <a:ext cx="5279825" cy="1136650"/>
      </dsp:txXfrm>
    </dsp:sp>
    <dsp:sp modelId="{CA7E827F-7107-D546-BC96-32389F0C4D49}">
      <dsp:nvSpPr>
        <dsp:cNvPr id="0" name=""/>
        <dsp:cNvSpPr/>
      </dsp:nvSpPr>
      <dsp:spPr>
        <a:xfrm rot="5400000">
          <a:off x="2398120" y="3175037"/>
          <a:ext cx="1193482" cy="135873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CA2C76-959E-FD4F-8A37-CB18599B4E59}">
      <dsp:nvSpPr>
        <dsp:cNvPr id="0" name=""/>
        <dsp:cNvSpPr/>
      </dsp:nvSpPr>
      <dsp:spPr>
        <a:xfrm>
          <a:off x="1877421" y="1840461"/>
          <a:ext cx="2009122" cy="14063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TAHVİL İHRAÇ SÜRECİ</a:t>
          </a:r>
        </a:p>
      </dsp:txBody>
      <dsp:txXfrm>
        <a:off x="1946084" y="1909124"/>
        <a:ext cx="1871796" cy="1268994"/>
      </dsp:txXfrm>
    </dsp:sp>
    <dsp:sp modelId="{91A4F550-7221-B345-A8E6-79257B2764DB}">
      <dsp:nvSpPr>
        <dsp:cNvPr id="0" name=""/>
        <dsp:cNvSpPr/>
      </dsp:nvSpPr>
      <dsp:spPr>
        <a:xfrm>
          <a:off x="3948189" y="1975301"/>
          <a:ext cx="3467634" cy="113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tr-TR" sz="1100" kern="1200" dirty="0"/>
        </a:p>
        <a:p>
          <a:pPr marL="57150" lvl="1" indent="-57150" algn="just" defTabSz="488950">
            <a:lnSpc>
              <a:spcPct val="90000"/>
            </a:lnSpc>
            <a:spcBef>
              <a:spcPct val="0"/>
            </a:spcBef>
            <a:spcAft>
              <a:spcPct val="15000"/>
            </a:spcAft>
            <a:buSzPts val="1000"/>
            <a:buFont typeface="Courier New" panose="02070309020205020404" pitchFamily="49" charset="0"/>
            <a:buNone/>
          </a:pPr>
          <a:r>
            <a:rPr lang="tr-TR" sz="1100" b="1" kern="1200" dirty="0"/>
            <a:t>  </a:t>
          </a:r>
        </a:p>
        <a:p>
          <a:pPr marL="57150" lvl="1" indent="-57150" algn="l" defTabSz="488950">
            <a:lnSpc>
              <a:spcPct val="90000"/>
            </a:lnSpc>
            <a:spcBef>
              <a:spcPct val="0"/>
            </a:spcBef>
            <a:spcAft>
              <a:spcPct val="15000"/>
            </a:spcAft>
            <a:buSzPts val="1000"/>
            <a:buFont typeface="Courier New" panose="02070309020205020404" pitchFamily="49" charset="0"/>
            <a:buNone/>
          </a:pPr>
          <a:r>
            <a:rPr lang="tr-TR" sz="1100" b="1" kern="1200" dirty="0"/>
            <a:t>Tahvil ihraç süreci, bir finansal danışman veya aracı kurum aracılığıyla gerçekleştirilir. Belediye, ihraç için gerekli belgeleri hazırlar ve yetkilendirilmiş bir finansal kurum aracılığıyla tahvil ihraç eder.</a:t>
          </a:r>
        </a:p>
        <a:p>
          <a:pPr marL="57150" lvl="1" indent="-57150" algn="just" defTabSz="355600">
            <a:lnSpc>
              <a:spcPct val="90000"/>
            </a:lnSpc>
            <a:spcBef>
              <a:spcPct val="0"/>
            </a:spcBef>
            <a:spcAft>
              <a:spcPct val="15000"/>
            </a:spcAft>
            <a:buSzPts val="1000"/>
            <a:buFont typeface="Courier New" panose="02070309020205020404" pitchFamily="49" charset="0"/>
            <a:buNone/>
          </a:pPr>
          <a:endParaRPr lang="tr-TR" sz="800" b="1" kern="1200" dirty="0"/>
        </a:p>
      </dsp:txBody>
      <dsp:txXfrm>
        <a:off x="3948189" y="1975301"/>
        <a:ext cx="3467634" cy="1136650"/>
      </dsp:txXfrm>
    </dsp:sp>
    <dsp:sp modelId="{23F77183-D5C6-FC4C-AC63-161AF3501655}">
      <dsp:nvSpPr>
        <dsp:cNvPr id="0" name=""/>
        <dsp:cNvSpPr/>
      </dsp:nvSpPr>
      <dsp:spPr>
        <a:xfrm>
          <a:off x="3871184" y="3563103"/>
          <a:ext cx="2426959" cy="140632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İZLEME VE RAPORLAMA </a:t>
          </a:r>
        </a:p>
        <a:p>
          <a:pPr marL="0" lvl="0" indent="0" algn="ctr" defTabSz="577850">
            <a:lnSpc>
              <a:spcPct val="90000"/>
            </a:lnSpc>
            <a:spcBef>
              <a:spcPct val="0"/>
            </a:spcBef>
            <a:spcAft>
              <a:spcPct val="35000"/>
            </a:spcAft>
            <a:buNone/>
          </a:pPr>
          <a:r>
            <a:rPr lang="tr-TR" sz="1300" kern="1200" dirty="0"/>
            <a:t>SÜRDÜRÜLEBİLİRLİK</a:t>
          </a:r>
        </a:p>
        <a:p>
          <a:pPr marL="0" lvl="0" indent="0" algn="ctr" defTabSz="577850">
            <a:lnSpc>
              <a:spcPct val="90000"/>
            </a:lnSpc>
            <a:spcBef>
              <a:spcPct val="0"/>
            </a:spcBef>
            <a:spcAft>
              <a:spcPct val="35000"/>
            </a:spcAft>
            <a:buNone/>
          </a:pPr>
          <a:r>
            <a:rPr lang="tr-TR" sz="1300" kern="1200" dirty="0"/>
            <a:t>İYİLEŞTİRME</a:t>
          </a:r>
        </a:p>
      </dsp:txBody>
      <dsp:txXfrm>
        <a:off x="3939847" y="3631766"/>
        <a:ext cx="2289633" cy="1268994"/>
      </dsp:txXfrm>
    </dsp:sp>
    <dsp:sp modelId="{E2A71216-97BC-7344-A881-4D635692FF01}">
      <dsp:nvSpPr>
        <dsp:cNvPr id="0" name=""/>
        <dsp:cNvSpPr/>
      </dsp:nvSpPr>
      <dsp:spPr>
        <a:xfrm>
          <a:off x="6301867" y="3459641"/>
          <a:ext cx="3658560" cy="1737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endParaRPr lang="tr-TR" sz="1100" b="1" kern="1200" dirty="0"/>
        </a:p>
        <a:p>
          <a:pPr marL="57150" lvl="1" indent="-57150" algn="l" defTabSz="488950">
            <a:lnSpc>
              <a:spcPct val="90000"/>
            </a:lnSpc>
            <a:spcBef>
              <a:spcPct val="0"/>
            </a:spcBef>
            <a:spcAft>
              <a:spcPct val="15000"/>
            </a:spcAft>
            <a:buSzPts val="1000"/>
            <a:buFont typeface="Courier New" panose="02070309020205020404" pitchFamily="49" charset="0"/>
            <a:buNone/>
          </a:pPr>
          <a:r>
            <a:rPr lang="tr-TR" sz="1100" kern="1200" dirty="0"/>
            <a:t>Belediye, yeşil tahvil gelirlerinin kullanımını izlemeli ve düzenli olarak raporlamalıdır. Bu raporlar, yeşil tahvilin amacına uygun şekilde kullanıldığını ve taahhüt edilen çevresel ve sosyal etkilerin elde edildiğini göstermelidir.</a:t>
          </a:r>
        </a:p>
        <a:p>
          <a:pPr marL="57150" lvl="1" indent="-57150" algn="l" defTabSz="488950">
            <a:lnSpc>
              <a:spcPct val="90000"/>
            </a:lnSpc>
            <a:spcBef>
              <a:spcPct val="0"/>
            </a:spcBef>
            <a:spcAft>
              <a:spcPct val="15000"/>
            </a:spcAft>
            <a:buChar char="•"/>
          </a:pPr>
          <a:endParaRPr lang="tr-TR" sz="1100" kern="1200" dirty="0"/>
        </a:p>
        <a:p>
          <a:pPr marL="57150" lvl="1" indent="-57150" algn="l" defTabSz="488950">
            <a:lnSpc>
              <a:spcPct val="90000"/>
            </a:lnSpc>
            <a:spcBef>
              <a:spcPct val="0"/>
            </a:spcBef>
            <a:spcAft>
              <a:spcPct val="15000"/>
            </a:spcAft>
            <a:buSzPts val="1000"/>
            <a:buFont typeface="Courier New" panose="02070309020205020404" pitchFamily="49" charset="0"/>
            <a:buNone/>
          </a:pPr>
          <a:r>
            <a:rPr lang="tr-TR" sz="1100" kern="1200" dirty="0"/>
            <a:t>İhraç edilen yeşil tahvillerin performansı düzenli olarak değerlendirilmeli ve gerekli olduğunda iyileştirmeler yapılmalıdır. Belediye, sürdürülebilirlik politikalarını güncellemeli ve gelecekteki yeşil tahvil ihraçları için deneyimlerinden öğrenmelidir.</a:t>
          </a:r>
        </a:p>
        <a:p>
          <a:pPr marL="57150" lvl="1" indent="-57150" algn="l" defTabSz="400050">
            <a:lnSpc>
              <a:spcPct val="90000"/>
            </a:lnSpc>
            <a:spcBef>
              <a:spcPct val="0"/>
            </a:spcBef>
            <a:spcAft>
              <a:spcPct val="15000"/>
            </a:spcAft>
            <a:buSzPts val="1000"/>
            <a:buFont typeface="Courier New" panose="02070309020205020404" pitchFamily="49" charset="0"/>
            <a:buNone/>
          </a:pPr>
          <a:endParaRPr lang="tr-TR" sz="900" kern="1200" dirty="0"/>
        </a:p>
        <a:p>
          <a:pPr marL="57150" lvl="1" indent="-57150" algn="l" defTabSz="400050">
            <a:lnSpc>
              <a:spcPct val="90000"/>
            </a:lnSpc>
            <a:spcBef>
              <a:spcPct val="0"/>
            </a:spcBef>
            <a:spcAft>
              <a:spcPct val="15000"/>
            </a:spcAft>
            <a:buChar char="•"/>
          </a:pPr>
          <a:endParaRPr lang="tr-TR" sz="900" b="1" kern="1200" dirty="0"/>
        </a:p>
      </dsp:txBody>
      <dsp:txXfrm>
        <a:off x="6301867" y="3459641"/>
        <a:ext cx="3658560" cy="173774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B37A7-D343-1C4E-9BE5-6428ECAF4CA3}" type="datetimeFigureOut">
              <a:rPr lang="tr-TR" smtClean="0"/>
              <a:t>12.06.2024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7D4B5-2023-E64F-83B4-5CE034D2A2F7}" type="slidenum">
              <a:rPr lang="tr-TR" smtClean="0"/>
              <a:t>‹#›</a:t>
            </a:fld>
            <a:endParaRPr lang="tr-TR"/>
          </a:p>
        </p:txBody>
      </p:sp>
    </p:spTree>
    <p:extLst>
      <p:ext uri="{BB962C8B-B14F-4D97-AF65-F5344CB8AC3E}">
        <p14:creationId xmlns:p14="http://schemas.microsoft.com/office/powerpoint/2010/main" val="381671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ED927-E912-4797-BF78-DE44306FA998}"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28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0A3E-EC1B-BE41-AF73-5794AD897AA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TR"/>
          </a:p>
        </p:txBody>
      </p:sp>
      <p:sp>
        <p:nvSpPr>
          <p:cNvPr id="3" name="Subtitle 2">
            <a:extLst>
              <a:ext uri="{FF2B5EF4-FFF2-40B4-BE49-F238E27FC236}">
                <a16:creationId xmlns:a16="http://schemas.microsoft.com/office/drawing/2014/main" id="{78112102-F6A1-E647-B542-70150272F47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862A17F-0944-E34D-875E-617FAF4D8D3C}"/>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5" name="Footer Placeholder 4">
            <a:extLst>
              <a:ext uri="{FF2B5EF4-FFF2-40B4-BE49-F238E27FC236}">
                <a16:creationId xmlns:a16="http://schemas.microsoft.com/office/drawing/2014/main" id="{774D4525-0264-E84C-95C8-91CD70E16A70}"/>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4F39F13-1800-6C4B-8C25-F6A9FEDA3A92}"/>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327419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BEA6-1059-0141-A65A-D8D4D68CC603}"/>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FF99AB4F-7B82-D243-A669-E609578699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C9EB214-AB97-AF48-925F-810CB2A36255}"/>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5" name="Footer Placeholder 4">
            <a:extLst>
              <a:ext uri="{FF2B5EF4-FFF2-40B4-BE49-F238E27FC236}">
                <a16:creationId xmlns:a16="http://schemas.microsoft.com/office/drawing/2014/main" id="{497FEB19-6087-3443-A321-370F17F2FFC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BA2F263-7B0F-C24F-95F4-30ED3C6C3526}"/>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388848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7939-763A-104B-80E3-F3DC837F3F0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31CDB66A-42A0-6644-B8B4-064A9FF5639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2462A4B-EC0E-CE4E-A659-C9F79820BDD5}"/>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5" name="Footer Placeholder 4">
            <a:extLst>
              <a:ext uri="{FF2B5EF4-FFF2-40B4-BE49-F238E27FC236}">
                <a16:creationId xmlns:a16="http://schemas.microsoft.com/office/drawing/2014/main" id="{EBD48AB8-7787-0740-AF64-C83B6F4FF1FA}"/>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087C07D-6479-754E-824E-E8B00CF9B381}"/>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44234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5367-F17E-DE47-9929-C42CCAB7F93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90548F11-3DBC-F942-94F1-BE75A2A580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8852A5E-7E78-FC48-BD42-5470DE0EE16A}"/>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5" name="Footer Placeholder 4">
            <a:extLst>
              <a:ext uri="{FF2B5EF4-FFF2-40B4-BE49-F238E27FC236}">
                <a16:creationId xmlns:a16="http://schemas.microsoft.com/office/drawing/2014/main" id="{2EFF6358-DF79-AC47-A098-69F4A1F7AF1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152F7ECC-A9DD-DD4A-A6C8-C6F8F0F9BDCE}"/>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61945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329D-BED9-C94D-9D83-45D93948320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6A19B0F5-7BEF-F74D-BBE3-9050A5D1AC0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CDCF16-F914-4B44-B8C9-8CC6B181631F}"/>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5" name="Footer Placeholder 4">
            <a:extLst>
              <a:ext uri="{FF2B5EF4-FFF2-40B4-BE49-F238E27FC236}">
                <a16:creationId xmlns:a16="http://schemas.microsoft.com/office/drawing/2014/main" id="{E7266344-58E6-B849-9C0B-3B2096680D7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E6C2122-B63B-034D-9A45-346F5FB71925}"/>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380336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84ED-4250-AE40-A721-B058ED9258E1}"/>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EFC396A0-197F-4642-AFC2-DD2863970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8A86661-2162-7846-B16F-412F3CBAE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AB8B79D1-62C8-024F-B8FF-EF6D76EFE6A8}"/>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6" name="Footer Placeholder 5">
            <a:extLst>
              <a:ext uri="{FF2B5EF4-FFF2-40B4-BE49-F238E27FC236}">
                <a16:creationId xmlns:a16="http://schemas.microsoft.com/office/drawing/2014/main" id="{51D6469C-C78F-D541-B843-1B65083FEEE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0A12CB7-23C5-184A-A074-6666C05A398A}"/>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219053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72FE-474D-4343-8335-30D77B834077}"/>
              </a:ext>
            </a:extLst>
          </p:cNvPr>
          <p:cNvSpPr>
            <a:spLocks noGrp="1"/>
          </p:cNvSpPr>
          <p:nvPr>
            <p:ph type="title"/>
          </p:nvPr>
        </p:nvSpPr>
        <p:spPr>
          <a:xfrm>
            <a:off x="839788" y="365127"/>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EFEE049-B393-3C48-A072-41D67B59A11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FF4ED-A47A-1047-97F0-9C2BA0EE6D2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0328CD1C-CB99-244C-9FB1-0F7D09E30BB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C7AEFDF-5A0E-584B-9F10-D456F60C4A1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22173F5B-2AE3-6A41-ABFC-53B0C8161B56}"/>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8" name="Footer Placeholder 7">
            <a:extLst>
              <a:ext uri="{FF2B5EF4-FFF2-40B4-BE49-F238E27FC236}">
                <a16:creationId xmlns:a16="http://schemas.microsoft.com/office/drawing/2014/main" id="{B6C6ACF9-7930-954A-B451-6819E2BC01C1}"/>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F49993D2-18CD-0B42-A913-E8720D4835DA}"/>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86439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167D-6431-8E41-AB9D-56EA0DBACCF1}"/>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0B356DAF-71DC-FB4B-A4F4-B95E287722E4}"/>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4" name="Footer Placeholder 3">
            <a:extLst>
              <a:ext uri="{FF2B5EF4-FFF2-40B4-BE49-F238E27FC236}">
                <a16:creationId xmlns:a16="http://schemas.microsoft.com/office/drawing/2014/main" id="{301DA0E9-BF52-714A-BACC-F5EDA29C8F4C}"/>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5EAF1F5-BBED-1B40-9975-F79983A3EBDB}"/>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3402065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C6894-5F1C-6241-B9D7-F5E4E1952F62}"/>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3" name="Footer Placeholder 2">
            <a:extLst>
              <a:ext uri="{FF2B5EF4-FFF2-40B4-BE49-F238E27FC236}">
                <a16:creationId xmlns:a16="http://schemas.microsoft.com/office/drawing/2014/main" id="{168774A5-B611-2647-8088-B5327796D63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79B8C56E-39BD-EA47-A014-7F22BB7FE78E}"/>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21645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49E8-949A-3C44-AC2F-1448CB05CFC4}"/>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0B1FF34-468D-B646-987C-56F0A8BB32E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2920CC0B-4431-1A4E-A2A8-2EBF0227B66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846E810-7AC5-E843-9BF9-6E60E2445E29}"/>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6" name="Footer Placeholder 5">
            <a:extLst>
              <a:ext uri="{FF2B5EF4-FFF2-40B4-BE49-F238E27FC236}">
                <a16:creationId xmlns:a16="http://schemas.microsoft.com/office/drawing/2014/main" id="{8284B336-CC9D-804E-AF18-E9EE419C86B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D9E28C7E-DA50-5244-BA31-0249CFAB72F4}"/>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118632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D0B1-A979-D54D-82CA-05513FC9511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8FE043E2-63AA-7D4F-AD01-4159C89A922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TR"/>
          </a:p>
        </p:txBody>
      </p:sp>
      <p:sp>
        <p:nvSpPr>
          <p:cNvPr id="4" name="Text Placeholder 3">
            <a:extLst>
              <a:ext uri="{FF2B5EF4-FFF2-40B4-BE49-F238E27FC236}">
                <a16:creationId xmlns:a16="http://schemas.microsoft.com/office/drawing/2014/main" id="{70DAEC3E-8BAE-5447-A9BC-9433F78875B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370D9F-C43F-0145-AACD-B2FB700C2F64}"/>
              </a:ext>
            </a:extLst>
          </p:cNvPr>
          <p:cNvSpPr>
            <a:spLocks noGrp="1"/>
          </p:cNvSpPr>
          <p:nvPr>
            <p:ph type="dt" sz="half" idx="10"/>
          </p:nvPr>
        </p:nvSpPr>
        <p:spPr/>
        <p:txBody>
          <a:bodyPr/>
          <a:lstStyle/>
          <a:p>
            <a:fld id="{9A6E77E6-B808-DF40-9C53-260D8B1299E3}" type="datetimeFigureOut">
              <a:rPr lang="en-TR" smtClean="0"/>
              <a:t>06/12/2024</a:t>
            </a:fld>
            <a:endParaRPr lang="en-TR"/>
          </a:p>
        </p:txBody>
      </p:sp>
      <p:sp>
        <p:nvSpPr>
          <p:cNvPr id="6" name="Footer Placeholder 5">
            <a:extLst>
              <a:ext uri="{FF2B5EF4-FFF2-40B4-BE49-F238E27FC236}">
                <a16:creationId xmlns:a16="http://schemas.microsoft.com/office/drawing/2014/main" id="{B7AAD58C-2455-914F-AA32-48B7CED5CB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091F04A-BB99-814B-90E9-1847649B0D3E}"/>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383535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CD28A-CC22-8449-8711-93E9A9B6BC2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2C361017-157D-DD4C-9C82-940383DEF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8B5FE9B-A464-9E4D-B978-643E1A93F2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6E77E6-B808-DF40-9C53-260D8B1299E3}" type="datetimeFigureOut">
              <a:rPr lang="en-TR" smtClean="0"/>
              <a:t>06/12/2024</a:t>
            </a:fld>
            <a:endParaRPr lang="en-TR"/>
          </a:p>
        </p:txBody>
      </p:sp>
      <p:sp>
        <p:nvSpPr>
          <p:cNvPr id="5" name="Footer Placeholder 4">
            <a:extLst>
              <a:ext uri="{FF2B5EF4-FFF2-40B4-BE49-F238E27FC236}">
                <a16:creationId xmlns:a16="http://schemas.microsoft.com/office/drawing/2014/main" id="{BC2534A3-5EAA-4443-90A8-EF952E08366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79103A30-E365-0E4E-80FF-5535631F8E2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742DB8-2F9A-1049-91F9-A29E53715864}" type="slidenum">
              <a:rPr lang="en-TR" smtClean="0"/>
              <a:t>‹#›</a:t>
            </a:fld>
            <a:endParaRPr lang="en-TR"/>
          </a:p>
        </p:txBody>
      </p:sp>
    </p:spTree>
    <p:extLst>
      <p:ext uri="{BB962C8B-B14F-4D97-AF65-F5344CB8AC3E}">
        <p14:creationId xmlns:p14="http://schemas.microsoft.com/office/powerpoint/2010/main" val="34099093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id="{813EFA1F-2BD0-F440-55A3-B8C6C9CEADE5}"/>
              </a:ext>
            </a:extLst>
          </p:cNvPr>
          <p:cNvSpPr txBox="1"/>
          <p:nvPr/>
        </p:nvSpPr>
        <p:spPr>
          <a:xfrm>
            <a:off x="2655438" y="1500690"/>
            <a:ext cx="6881117" cy="1015663"/>
          </a:xfrm>
          <a:prstGeom prst="rect">
            <a:avLst/>
          </a:prstGeom>
          <a:noFill/>
        </p:spPr>
        <p:txBody>
          <a:bodyPr wrap="square" rtlCol="0">
            <a:spAutoFit/>
          </a:bodyPr>
          <a:lstStyle/>
          <a:p>
            <a:pPr algn="ctr" defTabSz="914400"/>
            <a:r>
              <a:rPr lang="tr-TR" sz="3000" b="1" dirty="0">
                <a:latin typeface="Calibri" panose="020F0502020204030204"/>
              </a:rPr>
              <a:t>SMART ANKARA SÜRDÜRÜLEBİLİR KENTSEL ULAŞIM PLANI PROJESİ</a:t>
            </a:r>
            <a:endParaRPr lang="en-US" sz="3000" b="1" dirty="0">
              <a:latin typeface="Calibri" panose="020F0502020204030204"/>
            </a:endParaRPr>
          </a:p>
        </p:txBody>
      </p:sp>
      <p:sp>
        <p:nvSpPr>
          <p:cNvPr id="6" name="TextBox 11">
            <a:extLst>
              <a:ext uri="{FF2B5EF4-FFF2-40B4-BE49-F238E27FC236}">
                <a16:creationId xmlns:a16="http://schemas.microsoft.com/office/drawing/2014/main" id="{8651C08D-DFF2-6638-D009-16E7FF1CF7DA}"/>
              </a:ext>
            </a:extLst>
          </p:cNvPr>
          <p:cNvSpPr txBox="1"/>
          <p:nvPr/>
        </p:nvSpPr>
        <p:spPr>
          <a:xfrm>
            <a:off x="2284532" y="2905780"/>
            <a:ext cx="7622931" cy="523220"/>
          </a:xfrm>
          <a:prstGeom prst="rect">
            <a:avLst/>
          </a:prstGeom>
          <a:noFill/>
        </p:spPr>
        <p:txBody>
          <a:bodyPr wrap="square" rtlCol="0">
            <a:spAutoFit/>
          </a:bodyPr>
          <a:lstStyle/>
          <a:p>
            <a:pPr defTabSz="914400"/>
            <a:r>
              <a:rPr lang="tr-TR" sz="2800" b="1" dirty="0">
                <a:latin typeface="Calibri" panose="020F0502020204030204"/>
              </a:rPr>
              <a:t>YEŞİL TAHVİL SERTİFİKASI- YOL HARİTASI EĞİTİMİ</a:t>
            </a:r>
            <a:endParaRPr lang="en-US" sz="2800" b="1" dirty="0">
              <a:latin typeface="Calibri" panose="020F0502020204030204"/>
            </a:endParaRPr>
          </a:p>
        </p:txBody>
      </p:sp>
      <p:sp>
        <p:nvSpPr>
          <p:cNvPr id="7" name="TextBox 12">
            <a:extLst>
              <a:ext uri="{FF2B5EF4-FFF2-40B4-BE49-F238E27FC236}">
                <a16:creationId xmlns:a16="http://schemas.microsoft.com/office/drawing/2014/main" id="{D2B320E0-7166-DEAC-5E29-F65C4C591705}"/>
              </a:ext>
            </a:extLst>
          </p:cNvPr>
          <p:cNvSpPr txBox="1"/>
          <p:nvPr/>
        </p:nvSpPr>
        <p:spPr>
          <a:xfrm>
            <a:off x="4800645" y="4941812"/>
            <a:ext cx="5363111" cy="415498"/>
          </a:xfrm>
          <a:prstGeom prst="rect">
            <a:avLst/>
          </a:prstGeom>
          <a:noFill/>
        </p:spPr>
        <p:txBody>
          <a:bodyPr wrap="square" rtlCol="0">
            <a:spAutoFit/>
          </a:bodyPr>
          <a:lstStyle/>
          <a:p>
            <a:pPr defTabSz="914400"/>
            <a:r>
              <a:rPr lang="tr-TR" sz="2100" b="1" dirty="0">
                <a:latin typeface="Calibri" panose="020F0502020204030204"/>
              </a:rPr>
              <a:t>Fırat Polat, Ekonomist</a:t>
            </a:r>
            <a:endParaRPr lang="en-US" sz="2100" b="1" dirty="0">
              <a:latin typeface="Calibri" panose="020F0502020204030204"/>
            </a:endParaRPr>
          </a:p>
        </p:txBody>
      </p:sp>
      <p:sp>
        <p:nvSpPr>
          <p:cNvPr id="8" name="TextBox 11">
            <a:extLst>
              <a:ext uri="{FF2B5EF4-FFF2-40B4-BE49-F238E27FC236}">
                <a16:creationId xmlns:a16="http://schemas.microsoft.com/office/drawing/2014/main" id="{6C373901-EF1F-6D63-96AB-A7B60C16BDCF}"/>
              </a:ext>
            </a:extLst>
          </p:cNvPr>
          <p:cNvSpPr txBox="1"/>
          <p:nvPr/>
        </p:nvSpPr>
        <p:spPr>
          <a:xfrm>
            <a:off x="4229308" y="3916393"/>
            <a:ext cx="3733381" cy="738664"/>
          </a:xfrm>
          <a:prstGeom prst="rect">
            <a:avLst/>
          </a:prstGeom>
          <a:noFill/>
        </p:spPr>
        <p:txBody>
          <a:bodyPr wrap="square" rtlCol="0">
            <a:spAutoFit/>
          </a:bodyPr>
          <a:lstStyle/>
          <a:p>
            <a:pPr algn="ctr" defTabSz="914400"/>
            <a:r>
              <a:rPr lang="tr-TR" sz="2100" b="1" dirty="0">
                <a:latin typeface="Calibri" panose="020F0502020204030204"/>
              </a:rPr>
              <a:t>Eğitim Modülü 18</a:t>
            </a:r>
          </a:p>
          <a:p>
            <a:pPr algn="ctr" defTabSz="914400"/>
            <a:r>
              <a:rPr lang="tr-TR" sz="2100" b="1" dirty="0">
                <a:latin typeface="Calibri" panose="020F0502020204030204"/>
              </a:rPr>
              <a:t>12.06.2024 – 13.06.2024</a:t>
            </a:r>
            <a:endParaRPr lang="en-US" sz="2100" b="1" dirty="0">
              <a:latin typeface="Calibri" panose="020F0502020204030204"/>
            </a:endParaRPr>
          </a:p>
        </p:txBody>
      </p:sp>
    </p:spTree>
    <p:extLst>
      <p:ext uri="{BB962C8B-B14F-4D97-AF65-F5344CB8AC3E}">
        <p14:creationId xmlns:p14="http://schemas.microsoft.com/office/powerpoint/2010/main" val="346863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57238"/>
            <a:ext cx="10287000" cy="667525"/>
          </a:xfrm>
        </p:spPr>
        <p:txBody>
          <a:bodyPr/>
          <a:lstStyle/>
          <a:p>
            <a:r>
              <a:rPr lang="tr-TR" i="1" dirty="0">
                <a:latin typeface="Times New Roman" panose="02020603050405020304" pitchFamily="18" charset="0"/>
                <a:cs typeface="Times New Roman" panose="02020603050405020304" pitchFamily="18" charset="0"/>
              </a:rPr>
              <a:t>Rakamlarla yeşil tahvil</a:t>
            </a:r>
          </a:p>
        </p:txBody>
      </p:sp>
      <p:pic>
        <p:nvPicPr>
          <p:cNvPr id="4" name="İçerik Yer Tutucusu 3">
            <a:extLst>
              <a:ext uri="{FF2B5EF4-FFF2-40B4-BE49-F238E27FC236}">
                <a16:creationId xmlns:a16="http://schemas.microsoft.com/office/drawing/2014/main" id="{17F8DB30-0EE6-8E68-6DB0-F550417DF7E0}"/>
              </a:ext>
            </a:extLst>
          </p:cNvPr>
          <p:cNvPicPr>
            <a:picLocks noGrp="1" noChangeAspect="1"/>
          </p:cNvPicPr>
          <p:nvPr>
            <p:ph idx="1"/>
          </p:nvPr>
        </p:nvPicPr>
        <p:blipFill>
          <a:blip r:embed="rId2"/>
          <a:stretch>
            <a:fillRect/>
          </a:stretch>
        </p:blipFill>
        <p:spPr>
          <a:xfrm>
            <a:off x="1073888" y="1423988"/>
            <a:ext cx="10165612" cy="4271962"/>
          </a:xfrm>
          <a:prstGeom prst="rect">
            <a:avLst/>
          </a:prstGeom>
        </p:spPr>
      </p:pic>
    </p:spTree>
    <p:extLst>
      <p:ext uri="{BB962C8B-B14F-4D97-AF65-F5344CB8AC3E}">
        <p14:creationId xmlns:p14="http://schemas.microsoft.com/office/powerpoint/2010/main" val="141364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57238"/>
            <a:ext cx="10287000" cy="667525"/>
          </a:xfrm>
        </p:spPr>
        <p:txBody>
          <a:bodyPr/>
          <a:lstStyle/>
          <a:p>
            <a:r>
              <a:rPr lang="tr-TR" i="1" dirty="0">
                <a:latin typeface="Times New Roman" panose="02020603050405020304" pitchFamily="18" charset="0"/>
                <a:cs typeface="Times New Roman" panose="02020603050405020304" pitchFamily="18" charset="0"/>
              </a:rPr>
              <a:t>Rakamlarla yeşil tahvil</a:t>
            </a:r>
          </a:p>
        </p:txBody>
      </p:sp>
      <p:sp>
        <p:nvSpPr>
          <p:cNvPr id="5" name="İçerik Yer Tutucusu 4">
            <a:extLst>
              <a:ext uri="{FF2B5EF4-FFF2-40B4-BE49-F238E27FC236}">
                <a16:creationId xmlns:a16="http://schemas.microsoft.com/office/drawing/2014/main" id="{FE953EEA-BA85-90A2-CE3C-25B77CBDDA4A}"/>
              </a:ext>
            </a:extLst>
          </p:cNvPr>
          <p:cNvSpPr>
            <a:spLocks noGrp="1"/>
          </p:cNvSpPr>
          <p:nvPr>
            <p:ph idx="1"/>
          </p:nvPr>
        </p:nvSpPr>
        <p:spPr/>
        <p:txBody>
          <a:bodyPr/>
          <a:lstStyle/>
          <a:p>
            <a:endParaRPr lang="tr-TR"/>
          </a:p>
        </p:txBody>
      </p:sp>
      <p:pic>
        <p:nvPicPr>
          <p:cNvPr id="6" name="Resim 5">
            <a:extLst>
              <a:ext uri="{FF2B5EF4-FFF2-40B4-BE49-F238E27FC236}">
                <a16:creationId xmlns:a16="http://schemas.microsoft.com/office/drawing/2014/main" id="{9ABE004E-FA91-AE5A-8587-3F2436B2A504}"/>
              </a:ext>
            </a:extLst>
          </p:cNvPr>
          <p:cNvPicPr>
            <a:picLocks noChangeAspect="1"/>
          </p:cNvPicPr>
          <p:nvPr/>
        </p:nvPicPr>
        <p:blipFill>
          <a:blip r:embed="rId2"/>
          <a:stretch>
            <a:fillRect/>
          </a:stretch>
        </p:blipFill>
        <p:spPr>
          <a:xfrm>
            <a:off x="871871" y="1714641"/>
            <a:ext cx="10494334" cy="4088262"/>
          </a:xfrm>
          <a:prstGeom prst="rect">
            <a:avLst/>
          </a:prstGeom>
        </p:spPr>
      </p:pic>
    </p:spTree>
    <p:extLst>
      <p:ext uri="{BB962C8B-B14F-4D97-AF65-F5344CB8AC3E}">
        <p14:creationId xmlns:p14="http://schemas.microsoft.com/office/powerpoint/2010/main" val="223037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828675" y="754681"/>
            <a:ext cx="10287000" cy="667525"/>
          </a:xfrm>
        </p:spPr>
        <p:txBody>
          <a:bodyPr/>
          <a:lstStyle/>
          <a:p>
            <a:r>
              <a:rPr lang="tr-TR" i="1" dirty="0">
                <a:latin typeface="Times New Roman" panose="02020603050405020304" pitchFamily="18" charset="0"/>
                <a:cs typeface="Times New Roman" panose="02020603050405020304" pitchFamily="18" charset="0"/>
              </a:rPr>
              <a:t>Rakamlarla yeşil tahvil</a:t>
            </a:r>
          </a:p>
        </p:txBody>
      </p:sp>
      <p:pic>
        <p:nvPicPr>
          <p:cNvPr id="3" name="Resim 2">
            <a:extLst>
              <a:ext uri="{FF2B5EF4-FFF2-40B4-BE49-F238E27FC236}">
                <a16:creationId xmlns:a16="http://schemas.microsoft.com/office/drawing/2014/main" id="{CAE62770-EB28-2F58-623C-F8044A87D902}"/>
              </a:ext>
            </a:extLst>
          </p:cNvPr>
          <p:cNvPicPr>
            <a:picLocks noChangeAspect="1"/>
          </p:cNvPicPr>
          <p:nvPr/>
        </p:nvPicPr>
        <p:blipFill>
          <a:blip r:embed="rId2"/>
          <a:stretch>
            <a:fillRect/>
          </a:stretch>
        </p:blipFill>
        <p:spPr>
          <a:xfrm>
            <a:off x="828675" y="1764294"/>
            <a:ext cx="10515600" cy="4005262"/>
          </a:xfrm>
          <a:prstGeom prst="rect">
            <a:avLst/>
          </a:prstGeom>
        </p:spPr>
      </p:pic>
    </p:spTree>
    <p:extLst>
      <p:ext uri="{BB962C8B-B14F-4D97-AF65-F5344CB8AC3E}">
        <p14:creationId xmlns:p14="http://schemas.microsoft.com/office/powerpoint/2010/main" val="3381874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57238"/>
            <a:ext cx="10287000" cy="667525"/>
          </a:xfrm>
        </p:spPr>
        <p:txBody>
          <a:bodyPr/>
          <a:lstStyle/>
          <a:p>
            <a:r>
              <a:rPr lang="tr-TR" i="1" dirty="0">
                <a:latin typeface="Times New Roman" panose="02020603050405020304" pitchFamily="18" charset="0"/>
                <a:cs typeface="Times New Roman" panose="02020603050405020304" pitchFamily="18" charset="0"/>
              </a:rPr>
              <a:t>Yeşil TAHVİLLER</a:t>
            </a:r>
          </a:p>
        </p:txBody>
      </p:sp>
      <p:pic>
        <p:nvPicPr>
          <p:cNvPr id="7" name="İçerik Yer Tutucusu 6" descr="metin, ekran görüntüsü, yazı tipi, menü içeren bir resim&#10;&#10;Açıklama otomatik olarak oluşturuldu">
            <a:extLst>
              <a:ext uri="{FF2B5EF4-FFF2-40B4-BE49-F238E27FC236}">
                <a16:creationId xmlns:a16="http://schemas.microsoft.com/office/drawing/2014/main" id="{9E33223D-EFAE-88E4-8ADD-8BDD2AE67AD8}"/>
              </a:ext>
            </a:extLst>
          </p:cNvPr>
          <p:cNvPicPr>
            <a:picLocks noGrp="1" noChangeAspect="1"/>
          </p:cNvPicPr>
          <p:nvPr>
            <p:ph idx="1"/>
          </p:nvPr>
        </p:nvPicPr>
        <p:blipFill>
          <a:blip r:embed="rId2"/>
          <a:stretch>
            <a:fillRect/>
          </a:stretch>
        </p:blipFill>
        <p:spPr>
          <a:xfrm>
            <a:off x="1110342" y="1424763"/>
            <a:ext cx="10129157" cy="4446134"/>
          </a:xfrm>
        </p:spPr>
      </p:pic>
    </p:spTree>
    <p:extLst>
      <p:ext uri="{BB962C8B-B14F-4D97-AF65-F5344CB8AC3E}">
        <p14:creationId xmlns:p14="http://schemas.microsoft.com/office/powerpoint/2010/main" val="419533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57238"/>
            <a:ext cx="10287000" cy="667525"/>
          </a:xfrm>
        </p:spPr>
        <p:txBody>
          <a:bodyPr/>
          <a:lstStyle/>
          <a:p>
            <a:r>
              <a:rPr lang="tr-TR" i="1" dirty="0">
                <a:latin typeface="Times New Roman" panose="02020603050405020304" pitchFamily="18" charset="0"/>
                <a:cs typeface="Times New Roman" panose="02020603050405020304" pitchFamily="18" charset="0"/>
              </a:rPr>
              <a:t>Yeşil projeler</a:t>
            </a:r>
          </a:p>
        </p:txBody>
      </p:sp>
      <p:pic>
        <p:nvPicPr>
          <p:cNvPr id="6" name="İçerik Yer Tutucusu 5" descr="metin, grafik tasarım, ekran görüntüsü, grafik içeren bir resim&#10;&#10;Açıklama otomatik olarak oluşturuldu">
            <a:extLst>
              <a:ext uri="{FF2B5EF4-FFF2-40B4-BE49-F238E27FC236}">
                <a16:creationId xmlns:a16="http://schemas.microsoft.com/office/drawing/2014/main" id="{0E6E39BD-5942-524D-F222-C26BF3AE4DEB}"/>
              </a:ext>
            </a:extLst>
          </p:cNvPr>
          <p:cNvPicPr>
            <a:picLocks noGrp="1" noChangeAspect="1"/>
          </p:cNvPicPr>
          <p:nvPr>
            <p:ph idx="1"/>
          </p:nvPr>
        </p:nvPicPr>
        <p:blipFill>
          <a:blip r:embed="rId2"/>
          <a:stretch>
            <a:fillRect/>
          </a:stretch>
        </p:blipFill>
        <p:spPr>
          <a:xfrm>
            <a:off x="952500" y="1552458"/>
            <a:ext cx="9935239" cy="4380061"/>
          </a:xfrm>
        </p:spPr>
      </p:pic>
    </p:spTree>
    <p:extLst>
      <p:ext uri="{BB962C8B-B14F-4D97-AF65-F5344CB8AC3E}">
        <p14:creationId xmlns:p14="http://schemas.microsoft.com/office/powerpoint/2010/main" val="403252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084497"/>
            <a:ext cx="10287000" cy="667525"/>
          </a:xfrm>
        </p:spPr>
        <p:txBody>
          <a:bodyPr/>
          <a:lstStyle/>
          <a:p>
            <a:r>
              <a:rPr lang="tr-TR" i="1" dirty="0">
                <a:latin typeface="Times New Roman" panose="02020603050405020304" pitchFamily="18" charset="0"/>
                <a:cs typeface="Times New Roman" panose="02020603050405020304" pitchFamily="18" charset="0"/>
              </a:rPr>
              <a:t>Yeşil tahvillerin temel özellikleri</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lstStyle/>
          <a:p>
            <a:pPr algn="just"/>
            <a:r>
              <a:rPr lang="tr-TR" b="1" dirty="0">
                <a:latin typeface="Times New Roman" panose="02020603050405020304" pitchFamily="18" charset="0"/>
                <a:cs typeface="Times New Roman" panose="02020603050405020304" pitchFamily="18" charset="0"/>
              </a:rPr>
              <a:t>Proje Türleri: Yenilenebilir enerji, enerji verimliliği, temiz ulaşım, su yönetimi, sürdürülebilir tarım ve orman projeleri, kirlilik önleme ve kontrolü gibi alanlar.</a:t>
            </a:r>
          </a:p>
          <a:p>
            <a:pPr algn="just"/>
            <a:r>
              <a:rPr lang="tr-TR" b="1" dirty="0">
                <a:latin typeface="Times New Roman" panose="02020603050405020304" pitchFamily="18" charset="0"/>
                <a:cs typeface="Times New Roman" panose="02020603050405020304" pitchFamily="18" charset="0"/>
              </a:rPr>
              <a:t>Raporlama ve Şeffaflık: Yeşil tahvil ihraççıları, fonların nasıl kullanıldığını ve projelerin çevresel etkilerini raporlamakla yükümlüdür.</a:t>
            </a:r>
          </a:p>
          <a:p>
            <a:pPr algn="just"/>
            <a:r>
              <a:rPr lang="tr-TR" b="1" dirty="0">
                <a:latin typeface="Times New Roman" panose="02020603050405020304" pitchFamily="18" charset="0"/>
                <a:cs typeface="Times New Roman" panose="02020603050405020304" pitchFamily="18" charset="0"/>
              </a:rPr>
              <a:t>Sertifikasyon: Çeşitli bağımsız kuruluşlar, yeşil tahvillerin gerçekten çevresel fayda sağladığını doğrulamak için sertifikalar sunar. Örneğin, </a:t>
            </a:r>
            <a:r>
              <a:rPr lang="tr-TR" b="1" dirty="0" err="1">
                <a:latin typeface="Times New Roman" panose="02020603050405020304" pitchFamily="18" charset="0"/>
                <a:cs typeface="Times New Roman" panose="02020603050405020304" pitchFamily="18" charset="0"/>
              </a:rPr>
              <a:t>Climate</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Bonds</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Initiative</a:t>
            </a:r>
            <a:r>
              <a:rPr lang="tr-TR" b="1" dirty="0">
                <a:latin typeface="Times New Roman" panose="02020603050405020304" pitchFamily="18" charset="0"/>
                <a:cs typeface="Times New Roman" panose="02020603050405020304" pitchFamily="18" charset="0"/>
              </a:rPr>
              <a:t> (CBI) ve </a:t>
            </a:r>
            <a:r>
              <a:rPr lang="tr-TR" b="1" dirty="0" err="1">
                <a:latin typeface="Times New Roman" panose="02020603050405020304" pitchFamily="18" charset="0"/>
                <a:cs typeface="Times New Roman" panose="02020603050405020304" pitchFamily="18" charset="0"/>
              </a:rPr>
              <a:t>Green</a:t>
            </a:r>
            <a:r>
              <a:rPr lang="tr-TR" b="1" dirty="0">
                <a:latin typeface="Times New Roman" panose="02020603050405020304" pitchFamily="18" charset="0"/>
                <a:cs typeface="Times New Roman" panose="02020603050405020304" pitchFamily="18" charset="0"/>
              </a:rPr>
              <a:t> Bond </a:t>
            </a:r>
            <a:r>
              <a:rPr lang="tr-TR" b="1" dirty="0" err="1">
                <a:latin typeface="Times New Roman" panose="02020603050405020304" pitchFamily="18" charset="0"/>
                <a:cs typeface="Times New Roman" panose="02020603050405020304" pitchFamily="18" charset="0"/>
              </a:rPr>
              <a:t>Principles</a:t>
            </a:r>
            <a:r>
              <a:rPr lang="tr-TR" b="1" dirty="0">
                <a:latin typeface="Times New Roman" panose="02020603050405020304" pitchFamily="18" charset="0"/>
                <a:cs typeface="Times New Roman" panose="02020603050405020304" pitchFamily="18" charset="0"/>
              </a:rPr>
              <a:t> (GBP) gibi standartlar.</a:t>
            </a:r>
          </a:p>
        </p:txBody>
      </p:sp>
    </p:spTree>
    <p:extLst>
      <p:ext uri="{BB962C8B-B14F-4D97-AF65-F5344CB8AC3E}">
        <p14:creationId xmlns:p14="http://schemas.microsoft.com/office/powerpoint/2010/main" val="212676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122998"/>
            <a:ext cx="10287000" cy="667525"/>
          </a:xfrm>
        </p:spPr>
        <p:txBody>
          <a:bodyPr>
            <a:normAutofit/>
          </a:bodyPr>
          <a:lstStyle/>
          <a:p>
            <a:r>
              <a:rPr lang="tr-TR" i="1" dirty="0">
                <a:latin typeface="Times New Roman" panose="02020603050405020304" pitchFamily="18" charset="0"/>
                <a:cs typeface="Times New Roman" panose="02020603050405020304" pitchFamily="18" charset="0"/>
              </a:rPr>
              <a:t>Yeşil tahvil ve sürdürülebilir finans</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lstStyle/>
          <a:p>
            <a:pPr marL="0" indent="0" algn="just">
              <a:buNone/>
            </a:pPr>
            <a:r>
              <a:rPr lang="tr-TR" b="1" u="sng" dirty="0">
                <a:latin typeface="Times New Roman" panose="02020603050405020304" pitchFamily="18" charset="0"/>
                <a:cs typeface="Times New Roman" panose="02020603050405020304" pitchFamily="18" charset="0"/>
              </a:rPr>
              <a:t>Çevresel Faydalar:</a:t>
            </a:r>
          </a:p>
          <a:p>
            <a:pPr marL="0" indent="0" algn="just">
              <a:buNone/>
            </a:pPr>
            <a:r>
              <a:rPr lang="tr-TR" b="1" dirty="0">
                <a:latin typeface="Times New Roman" panose="02020603050405020304" pitchFamily="18" charset="0"/>
                <a:cs typeface="Times New Roman" panose="02020603050405020304" pitchFamily="18" charset="0"/>
              </a:rPr>
              <a:t>Yeşil tahviller, iklim değişikliği ile mücadele, doğal kaynakların korunması ve çevresel sürdürülebilirliğin artırılması amacıyla büyük öneme sahiptir. </a:t>
            </a:r>
          </a:p>
          <a:p>
            <a:pPr algn="just"/>
            <a:r>
              <a:rPr lang="tr-TR" b="1" dirty="0">
                <a:latin typeface="Times New Roman" panose="02020603050405020304" pitchFamily="18" charset="0"/>
                <a:cs typeface="Times New Roman" panose="02020603050405020304" pitchFamily="18" charset="0"/>
              </a:rPr>
              <a:t>Karbon Emisyonlarının Azaltılması: Yenilenebilir enerji projeleri ve enerji verimliliği projeleri aracılığıyla sera gazı emisyonları önemli ölçüde azaltılır.</a:t>
            </a:r>
          </a:p>
          <a:p>
            <a:pPr algn="just"/>
            <a:r>
              <a:rPr lang="tr-TR" b="1" dirty="0">
                <a:latin typeface="Times New Roman" panose="02020603050405020304" pitchFamily="18" charset="0"/>
                <a:cs typeface="Times New Roman" panose="02020603050405020304" pitchFamily="18" charset="0"/>
              </a:rPr>
              <a:t>Doğal Kaynakların Korunması: Su yönetimi, sürdürülebilir tarım ve orman projeleri ile su kaynakları ve ormanlık alanlar korunur.</a:t>
            </a:r>
          </a:p>
          <a:p>
            <a:pPr algn="just"/>
            <a:r>
              <a:rPr lang="tr-TR" b="1" dirty="0">
                <a:latin typeface="Times New Roman" panose="02020603050405020304" pitchFamily="18" charset="0"/>
                <a:cs typeface="Times New Roman" panose="02020603050405020304" pitchFamily="18" charset="0"/>
              </a:rPr>
              <a:t>Kirlilik Önleme: Atık yönetimi ve kirlilik kontrol projeleri, hava, su ve toprak kirliliğini azaltır.</a:t>
            </a:r>
          </a:p>
          <a:p>
            <a:pPr algn="just"/>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04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083163"/>
            <a:ext cx="10287000" cy="667525"/>
          </a:xfrm>
        </p:spPr>
        <p:txBody>
          <a:bodyPr>
            <a:normAutofit/>
          </a:bodyPr>
          <a:lstStyle/>
          <a:p>
            <a:r>
              <a:rPr lang="tr-TR" i="1" dirty="0">
                <a:latin typeface="Times New Roman" panose="02020603050405020304" pitchFamily="18" charset="0"/>
                <a:cs typeface="Times New Roman" panose="02020603050405020304" pitchFamily="18" charset="0"/>
              </a:rPr>
              <a:t>Yeşil tahvil ve sürdürülebilir finans</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lstStyle/>
          <a:p>
            <a:pPr marL="0" indent="0">
              <a:buNone/>
            </a:pPr>
            <a:r>
              <a:rPr lang="tr-TR" b="1" u="sng" dirty="0">
                <a:latin typeface="Times New Roman" panose="02020603050405020304" pitchFamily="18" charset="0"/>
                <a:cs typeface="Times New Roman" panose="02020603050405020304" pitchFamily="18" charset="0"/>
              </a:rPr>
              <a:t>Ekonomik ve Sosyal Faydalar:</a:t>
            </a:r>
          </a:p>
          <a:p>
            <a:pPr marL="0" indent="0" algn="just">
              <a:buNone/>
            </a:pPr>
            <a:r>
              <a:rPr lang="tr-TR" b="1" dirty="0">
                <a:latin typeface="Times New Roman" panose="02020603050405020304" pitchFamily="18" charset="0"/>
                <a:cs typeface="Times New Roman" panose="02020603050405020304" pitchFamily="18" charset="0"/>
              </a:rPr>
              <a:t>Yeşil tahviller, ekonomik büyümeyi ve sosyal refahı destekleyerek sürdürülebilir kalkınmaya katkıda bulunur:</a:t>
            </a:r>
          </a:p>
          <a:p>
            <a:pPr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Yeni İş Alanları: Yenilenebilir enerji ve diğer çevresel projeler, yeni iş alanları yaratır.</a:t>
            </a:r>
          </a:p>
          <a:p>
            <a:pPr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Sağlık Faydaları: Hava ve su kirliliğinin azaltılması, halk sağlığını olumlu yönde etkiler.</a:t>
            </a:r>
          </a:p>
          <a:p>
            <a:pPr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Enerji Güvenliği: Yerli yenilenebilir enerji kaynaklarına yatırım yapılması, enerji bağımsızlığını artırır ve enerji güvenliğini sağlar.</a:t>
            </a:r>
          </a:p>
          <a:p>
            <a:pPr algn="just"/>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02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996724"/>
            <a:ext cx="10287000" cy="667525"/>
          </a:xfrm>
        </p:spPr>
        <p:txBody>
          <a:bodyPr>
            <a:normAutofit/>
          </a:bodyPr>
          <a:lstStyle/>
          <a:p>
            <a:r>
              <a:rPr lang="tr-TR" i="1" dirty="0">
                <a:latin typeface="Times New Roman" panose="02020603050405020304" pitchFamily="18" charset="0"/>
                <a:cs typeface="Times New Roman" panose="02020603050405020304" pitchFamily="18" charset="0"/>
              </a:rPr>
              <a:t>Yeşil tahvil ve sürdürülebilir finans</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lstStyle/>
          <a:p>
            <a:pPr marL="0" indent="0">
              <a:buNone/>
            </a:pPr>
            <a:r>
              <a:rPr lang="tr-TR" b="1" u="sng" dirty="0">
                <a:latin typeface="Times New Roman" panose="02020603050405020304" pitchFamily="18" charset="0"/>
                <a:cs typeface="Times New Roman" panose="02020603050405020304" pitchFamily="18" charset="0"/>
              </a:rPr>
              <a:t>Finansal Piyasalara Katkılar:</a:t>
            </a:r>
          </a:p>
          <a:p>
            <a:pPr marL="0" indent="0">
              <a:buNone/>
            </a:pPr>
            <a:r>
              <a:rPr lang="tr-TR" b="1" dirty="0">
                <a:latin typeface="Times New Roman" panose="02020603050405020304" pitchFamily="18" charset="0"/>
                <a:cs typeface="Times New Roman" panose="02020603050405020304" pitchFamily="18" charset="0"/>
              </a:rPr>
              <a:t>Yeşil tahviller, finansal piyasaların sürdürülebilirlik odaklı dönüşümünde önemli bir rol oynar:</a:t>
            </a:r>
          </a:p>
          <a:p>
            <a:pPr>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Portföy Çeşitlendirmesi: Yeşil tahviller, yatırımcılara sürdürülebilir projelere yatırım yapma ve portföylerini çeşitlendirme imkanı sunar.</a:t>
            </a:r>
          </a:p>
          <a:p>
            <a:pPr>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Uzun Vadeli Yatırımlar: Sürdürülebilir projeler genellikle uzun vadeli yatırımlar gerektirir. Yeşil tahviller, uzun vadeli sermaye sağlamak için ideal bir araçtır.</a:t>
            </a:r>
          </a:p>
          <a:p>
            <a:pPr>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Risk Yönetimi: Çevresel ve sosyal riskleri azaltarak finansal sistemin istikrarına katkıda bulunur.</a:t>
            </a:r>
          </a:p>
          <a:p>
            <a:pPr algn="just"/>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329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B99F04-0B4F-F881-9547-8547749ACD94}"/>
              </a:ext>
            </a:extLst>
          </p:cNvPr>
          <p:cNvSpPr>
            <a:spLocks noGrp="1"/>
          </p:cNvSpPr>
          <p:nvPr>
            <p:ph type="title"/>
          </p:nvPr>
        </p:nvSpPr>
        <p:spPr>
          <a:xfrm>
            <a:off x="838200" y="737154"/>
            <a:ext cx="10515600" cy="1325563"/>
          </a:xfrm>
        </p:spPr>
        <p:txBody>
          <a:bodyPr>
            <a:normAutofit/>
          </a:bodyPr>
          <a:lstStyle/>
          <a:p>
            <a:r>
              <a:rPr lang="tr-TR" sz="2600" i="1" dirty="0">
                <a:latin typeface="Times New Roman" panose="02020603050405020304" pitchFamily="18" charset="0"/>
                <a:cs typeface="Times New Roman" panose="02020603050405020304" pitchFamily="18" charset="0"/>
              </a:rPr>
              <a:t>Yeşil tahvil ve sürdürülebilir finans</a:t>
            </a:r>
            <a:endParaRPr lang="tr-TR" sz="2600" dirty="0"/>
          </a:p>
        </p:txBody>
      </p:sp>
      <p:sp>
        <p:nvSpPr>
          <p:cNvPr id="3" name="İçerik Yer Tutucusu 2">
            <a:extLst>
              <a:ext uri="{FF2B5EF4-FFF2-40B4-BE49-F238E27FC236}">
                <a16:creationId xmlns:a16="http://schemas.microsoft.com/office/drawing/2014/main" id="{066FD920-5397-F448-3AAC-7F50BF949655}"/>
              </a:ext>
            </a:extLst>
          </p:cNvPr>
          <p:cNvSpPr>
            <a:spLocks noGrp="1"/>
          </p:cNvSpPr>
          <p:nvPr>
            <p:ph sz="half" idx="1"/>
          </p:nvPr>
        </p:nvSpPr>
        <p:spPr>
          <a:xfrm>
            <a:off x="952500" y="2062718"/>
            <a:ext cx="3967842" cy="3890961"/>
          </a:xfrm>
        </p:spPr>
        <p:txBody>
          <a:bodyPr>
            <a:normAutofit fontScale="25000" lnSpcReduction="20000"/>
          </a:bodyPr>
          <a:lstStyle/>
          <a:p>
            <a:pPr algn="just"/>
            <a:r>
              <a:rPr lang="tr-TR" sz="6400" b="1" dirty="0">
                <a:latin typeface="Times New Roman" panose="02020603050405020304" pitchFamily="18" charset="0"/>
                <a:cs typeface="Times New Roman" panose="02020603050405020304" pitchFamily="18" charset="0"/>
              </a:rPr>
              <a:t>SKH 7: Erişilebilir ve Temiz Enerji</a:t>
            </a:r>
          </a:p>
          <a:p>
            <a:pPr algn="just"/>
            <a:r>
              <a:rPr lang="tr-TR" sz="6400" b="1" dirty="0">
                <a:latin typeface="Times New Roman" panose="02020603050405020304" pitchFamily="18" charset="0"/>
                <a:cs typeface="Times New Roman" panose="02020603050405020304" pitchFamily="18" charset="0"/>
              </a:rPr>
              <a:t>SKH 11: Sürdürülebilir Şehirler ve Topluluklar</a:t>
            </a:r>
          </a:p>
          <a:p>
            <a:pPr algn="just"/>
            <a:r>
              <a:rPr lang="tr-TR" sz="6400" b="1" dirty="0">
                <a:latin typeface="Times New Roman" panose="02020603050405020304" pitchFamily="18" charset="0"/>
                <a:cs typeface="Times New Roman" panose="02020603050405020304" pitchFamily="18" charset="0"/>
              </a:rPr>
              <a:t>SKH 13: İklim Eylemi</a:t>
            </a:r>
          </a:p>
          <a:p>
            <a:pPr algn="just"/>
            <a:r>
              <a:rPr lang="tr-TR" sz="6400" b="1" dirty="0">
                <a:latin typeface="Times New Roman" panose="02020603050405020304" pitchFamily="18" charset="0"/>
                <a:cs typeface="Times New Roman" panose="02020603050405020304" pitchFamily="18" charset="0"/>
              </a:rPr>
              <a:t>SKH 15: Karasal Yaşam</a:t>
            </a:r>
          </a:p>
          <a:p>
            <a:pPr marL="0" indent="0" algn="just">
              <a:buNone/>
            </a:pPr>
            <a:r>
              <a:rPr lang="tr-TR" sz="6400" b="1" dirty="0">
                <a:latin typeface="Times New Roman" panose="02020603050405020304" pitchFamily="18" charset="0"/>
                <a:cs typeface="Times New Roman" panose="02020603050405020304" pitchFamily="18" charset="0"/>
              </a:rPr>
              <a:t>Yeşil tahviller, çevresel sürdürülebilirliği destekleyen projelere finansman sağlayarak, hem ekonomik büyümeyi hem de çevresel korumayı teşvik eder. Sürdürülebilir finansın kritik bir bileşeni olan yeşil tahviller, yatırımcılara, ihraççılara ve topluma geniş çapta faydalar sunar. Küresel sürdürülebilirlik hedeflerine ulaşmak için hayati öneme sahiptir.</a:t>
            </a:r>
          </a:p>
          <a:p>
            <a:endParaRPr lang="tr-TR" dirty="0"/>
          </a:p>
        </p:txBody>
      </p:sp>
      <p:pic>
        <p:nvPicPr>
          <p:cNvPr id="6" name="İçerik Yer Tutucusu 5" descr="metin, ekran görüntüsü, logo, yazı tipi içeren bir resim&#10;&#10;Açıklama otomatik olarak oluşturuldu">
            <a:extLst>
              <a:ext uri="{FF2B5EF4-FFF2-40B4-BE49-F238E27FC236}">
                <a16:creationId xmlns:a16="http://schemas.microsoft.com/office/drawing/2014/main" id="{D4F006F8-A8F3-EA77-8A75-D91806726AB2}"/>
              </a:ext>
            </a:extLst>
          </p:cNvPr>
          <p:cNvPicPr>
            <a:picLocks noGrp="1" noChangeAspect="1"/>
          </p:cNvPicPr>
          <p:nvPr>
            <p:ph sz="half" idx="2"/>
          </p:nvPr>
        </p:nvPicPr>
        <p:blipFill>
          <a:blip r:embed="rId2"/>
          <a:stretch>
            <a:fillRect/>
          </a:stretch>
        </p:blipFill>
        <p:spPr>
          <a:xfrm>
            <a:off x="4920343" y="2062719"/>
            <a:ext cx="6319157" cy="4038044"/>
          </a:xfrm>
        </p:spPr>
      </p:pic>
    </p:spTree>
    <p:extLst>
      <p:ext uri="{BB962C8B-B14F-4D97-AF65-F5344CB8AC3E}">
        <p14:creationId xmlns:p14="http://schemas.microsoft.com/office/powerpoint/2010/main" val="132015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1AB8C7-9EF5-9612-E964-E544DBA21FB1}"/>
              </a:ext>
            </a:extLst>
          </p:cNvPr>
          <p:cNvSpPr>
            <a:spLocks noGrp="1"/>
          </p:cNvSpPr>
          <p:nvPr>
            <p:ph type="ctrTitle"/>
          </p:nvPr>
        </p:nvSpPr>
        <p:spPr>
          <a:xfrm>
            <a:off x="470780" y="2194879"/>
            <a:ext cx="4755878" cy="1459453"/>
          </a:xfrm>
        </p:spPr>
        <p:txBody>
          <a:bodyPr anchor="b">
            <a:normAutofit fontScale="90000"/>
          </a:bodyPr>
          <a:lstStyle/>
          <a:p>
            <a:pPr algn="ctr"/>
            <a:r>
              <a:rPr lang="tr-TR" dirty="0">
                <a:solidFill>
                  <a:srgbClr val="000000"/>
                </a:solidFill>
                <a:latin typeface="Times New Roman" panose="02020603050405020304" pitchFamily="18" charset="0"/>
                <a:cs typeface="Times New Roman" panose="02020603050405020304" pitchFamily="18" charset="0"/>
              </a:rPr>
              <a:t>YEŞİL TAHVİL SERTİFİKASYONU</a:t>
            </a:r>
          </a:p>
        </p:txBody>
      </p:sp>
      <p:sp>
        <p:nvSpPr>
          <p:cNvPr id="3" name="Alt Başlık 2">
            <a:extLst>
              <a:ext uri="{FF2B5EF4-FFF2-40B4-BE49-F238E27FC236}">
                <a16:creationId xmlns:a16="http://schemas.microsoft.com/office/drawing/2014/main" id="{958319B2-18AA-E5FF-7848-66146B5E1B6D}"/>
              </a:ext>
            </a:extLst>
          </p:cNvPr>
          <p:cNvSpPr>
            <a:spLocks noGrp="1"/>
          </p:cNvSpPr>
          <p:nvPr>
            <p:ph type="subTitle" idx="1"/>
          </p:nvPr>
        </p:nvSpPr>
        <p:spPr>
          <a:xfrm>
            <a:off x="1324719" y="4267467"/>
            <a:ext cx="3048000" cy="877585"/>
          </a:xfrm>
        </p:spPr>
        <p:txBody>
          <a:bodyPr>
            <a:normAutofit/>
          </a:bodyPr>
          <a:lstStyle/>
          <a:p>
            <a:pPr algn="ctr"/>
            <a:r>
              <a:rPr lang="tr-TR" dirty="0">
                <a:solidFill>
                  <a:srgbClr val="000000"/>
                </a:solidFill>
              </a:rPr>
              <a:t>YOL HARİTASI</a:t>
            </a:r>
          </a:p>
        </p:txBody>
      </p:sp>
      <p:pic>
        <p:nvPicPr>
          <p:cNvPr id="5" name="Resim 4" descr="metin, çiçek, çiçekli desen, tasarım içeren bir resim&#10;&#10;Açıklama otomatik olarak oluşturuldu">
            <a:extLst>
              <a:ext uri="{FF2B5EF4-FFF2-40B4-BE49-F238E27FC236}">
                <a16:creationId xmlns:a16="http://schemas.microsoft.com/office/drawing/2014/main" id="{8049FAAB-DD74-F061-E096-C55082377F98}"/>
              </a:ext>
            </a:extLst>
          </p:cNvPr>
          <p:cNvPicPr>
            <a:picLocks noChangeAspect="1"/>
          </p:cNvPicPr>
          <p:nvPr/>
        </p:nvPicPr>
        <p:blipFill>
          <a:blip r:embed="rId2"/>
          <a:stretch>
            <a:fillRect/>
          </a:stretch>
        </p:blipFill>
        <p:spPr>
          <a:xfrm>
            <a:off x="5411230" y="1095473"/>
            <a:ext cx="6614854" cy="4954754"/>
          </a:xfrm>
          <a:prstGeom prst="rect">
            <a:avLst/>
          </a:prstGeom>
        </p:spPr>
      </p:pic>
    </p:spTree>
    <p:extLst>
      <p:ext uri="{BB962C8B-B14F-4D97-AF65-F5344CB8AC3E}">
        <p14:creationId xmlns:p14="http://schemas.microsoft.com/office/powerpoint/2010/main" val="138671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E5C53-CAD5-0003-559A-957D977B5D75}"/>
              </a:ext>
            </a:extLst>
          </p:cNvPr>
          <p:cNvSpPr>
            <a:spLocks noGrp="1"/>
          </p:cNvSpPr>
          <p:nvPr>
            <p:ph type="title"/>
          </p:nvPr>
        </p:nvSpPr>
        <p:spPr>
          <a:xfrm>
            <a:off x="839789" y="464563"/>
            <a:ext cx="4227872" cy="900112"/>
          </a:xfrm>
        </p:spPr>
        <p:txBody>
          <a:bodyPr>
            <a:normAutofit fontScale="90000"/>
          </a:bodyPr>
          <a:lstStyle/>
          <a:p>
            <a:r>
              <a:rPr lang="tr-TR" sz="2400" i="1" dirty="0">
                <a:latin typeface="Times New Roman" panose="02020603050405020304" pitchFamily="18" charset="0"/>
                <a:cs typeface="Times New Roman" panose="02020603050405020304" pitchFamily="18" charset="0"/>
              </a:rPr>
              <a:t>YEŞİL TAHVİL SERTİFİKASI ALABİLMEK İÇİN ANA KRİTERLER VE STANDARTLAR</a:t>
            </a:r>
          </a:p>
        </p:txBody>
      </p:sp>
      <p:sp>
        <p:nvSpPr>
          <p:cNvPr id="3" name="Metin Yer Tutucusu 2">
            <a:extLst>
              <a:ext uri="{FF2B5EF4-FFF2-40B4-BE49-F238E27FC236}">
                <a16:creationId xmlns:a16="http://schemas.microsoft.com/office/drawing/2014/main" id="{149330CD-4545-CEB4-6FC1-7E015E8CA3B8}"/>
              </a:ext>
            </a:extLst>
          </p:cNvPr>
          <p:cNvSpPr>
            <a:spLocks noGrp="1"/>
          </p:cNvSpPr>
          <p:nvPr>
            <p:ph type="body" idx="1"/>
          </p:nvPr>
        </p:nvSpPr>
        <p:spPr>
          <a:xfrm>
            <a:off x="2481943" y="1234084"/>
            <a:ext cx="7739743" cy="590566"/>
          </a:xfrm>
        </p:spPr>
        <p:txBody>
          <a:bodyPr>
            <a:normAutofit/>
          </a:bodyPr>
          <a:lstStyle/>
          <a:p>
            <a:pPr algn="ctr"/>
            <a:r>
              <a:rPr lang="tr-TR" sz="2400" b="1" i="1" cap="none" dirty="0">
                <a:latin typeface="Times New Roman" panose="02020603050405020304" pitchFamily="18" charset="0"/>
                <a:cs typeface="Times New Roman" panose="02020603050405020304" pitchFamily="18" charset="0"/>
              </a:rPr>
              <a:t>GREEN BOND PRINCIPLES (GBP)</a:t>
            </a:r>
          </a:p>
        </p:txBody>
      </p:sp>
      <p:sp>
        <p:nvSpPr>
          <p:cNvPr id="4" name="İçerik Yer Tutucusu 3">
            <a:extLst>
              <a:ext uri="{FF2B5EF4-FFF2-40B4-BE49-F238E27FC236}">
                <a16:creationId xmlns:a16="http://schemas.microsoft.com/office/drawing/2014/main" id="{5BE51715-5206-E641-5BD3-931A5EC6D4CE}"/>
              </a:ext>
            </a:extLst>
          </p:cNvPr>
          <p:cNvSpPr>
            <a:spLocks noGrp="1"/>
          </p:cNvSpPr>
          <p:nvPr>
            <p:ph sz="half" idx="2"/>
          </p:nvPr>
        </p:nvSpPr>
        <p:spPr/>
        <p:txBody>
          <a:bodyPr>
            <a:normAutofit fontScale="55000" lnSpcReduction="20000"/>
          </a:bodyPr>
          <a:lstStyle/>
          <a:p>
            <a:pPr marL="0" indent="0" algn="just">
              <a:buNone/>
            </a:pPr>
            <a:r>
              <a:rPr lang="tr-TR" sz="3300" b="1" u="sng" dirty="0">
                <a:latin typeface="Times New Roman" panose="02020603050405020304" pitchFamily="18" charset="0"/>
                <a:cs typeface="Times New Roman" panose="02020603050405020304" pitchFamily="18" charset="0"/>
              </a:rPr>
              <a:t>1- Kullanım Alanı</a:t>
            </a:r>
          </a:p>
          <a:p>
            <a:pPr marL="0" indent="0" algn="just">
              <a:buNone/>
            </a:pPr>
            <a:r>
              <a:rPr lang="tr-TR" sz="3300" b="1" dirty="0">
                <a:latin typeface="Times New Roman" panose="02020603050405020304" pitchFamily="18" charset="0"/>
                <a:cs typeface="Times New Roman" panose="02020603050405020304" pitchFamily="18" charset="0"/>
              </a:rPr>
              <a:t>Fonların Kullanımı: Yeşil tahvillerden elde edilen gelirlerin, açıkça tanımlanmış ve uygun projelere yönlendirilmesi gerekmektedir. Bu projeler genellikle yenilenebilir enerji, enerji verimliliği, temiz ulaşım, sürdürülebilir su yönetimi, kirlilik önleme ve kontrolü, sürdürülebilir tarım ve biyoçeşitliliği koruma gibi alanlarda olmalıdır.</a:t>
            </a:r>
          </a:p>
          <a:p>
            <a:pPr marL="0" indent="0" algn="just">
              <a:buNone/>
            </a:pPr>
            <a:r>
              <a:rPr lang="tr-TR" sz="3300" b="1" u="sng" dirty="0">
                <a:latin typeface="Times New Roman" panose="02020603050405020304" pitchFamily="18" charset="0"/>
                <a:cs typeface="Times New Roman" panose="02020603050405020304" pitchFamily="18" charset="0"/>
              </a:rPr>
              <a:t>2- Proje Değerlendirme ve Seçimi</a:t>
            </a:r>
          </a:p>
          <a:p>
            <a:pPr marL="0" indent="0" algn="just">
              <a:buNone/>
            </a:pPr>
            <a:r>
              <a:rPr lang="tr-TR" sz="3300" b="1" dirty="0">
                <a:latin typeface="Times New Roman" panose="02020603050405020304" pitchFamily="18" charset="0"/>
                <a:cs typeface="Times New Roman" panose="02020603050405020304" pitchFamily="18" charset="0"/>
              </a:rPr>
              <a:t>Çevresel Hedefler: Projelerin seçimi, ihraççının çevresel sürdürülebilirlik hedeflerine nasıl katkıda bulunduğunu gösteren açık kriterlere dayanmalıdır.</a:t>
            </a:r>
          </a:p>
          <a:p>
            <a:pPr marL="0" indent="0" algn="just">
              <a:buNone/>
            </a:pPr>
            <a:r>
              <a:rPr lang="tr-TR" sz="3300" b="1" dirty="0">
                <a:latin typeface="Times New Roman" panose="02020603050405020304" pitchFamily="18" charset="0"/>
                <a:cs typeface="Times New Roman" panose="02020603050405020304" pitchFamily="18" charset="0"/>
              </a:rPr>
              <a:t>Sürecin Şeffaflığı: İhraççılar, proje seçim süreçlerinin açık, şeffaf ve bağımsız olarak değerlendirilmesini sağlamalıdır.</a:t>
            </a:r>
          </a:p>
          <a:p>
            <a:pPr marL="0" indent="0" algn="just">
              <a:buNone/>
            </a:pPr>
            <a:endParaRPr lang="tr-TR" b="1" dirty="0">
              <a:latin typeface="Times New Roman" panose="02020603050405020304" pitchFamily="18" charset="0"/>
              <a:cs typeface="Times New Roman" panose="02020603050405020304" pitchFamily="18" charset="0"/>
            </a:endParaRPr>
          </a:p>
          <a:p>
            <a:pPr marL="0" indent="0">
              <a:buNone/>
            </a:pPr>
            <a:endParaRPr lang="tr-TR" b="1" dirty="0">
              <a:latin typeface="Times New Roman" panose="02020603050405020304" pitchFamily="18" charset="0"/>
              <a:cs typeface="Times New Roman" panose="02020603050405020304" pitchFamily="18" charset="0"/>
            </a:endParaRPr>
          </a:p>
        </p:txBody>
      </p:sp>
      <p:sp>
        <p:nvSpPr>
          <p:cNvPr id="5" name="Metin Yer Tutucusu 4">
            <a:extLst>
              <a:ext uri="{FF2B5EF4-FFF2-40B4-BE49-F238E27FC236}">
                <a16:creationId xmlns:a16="http://schemas.microsoft.com/office/drawing/2014/main" id="{3E81B73B-9333-ADCC-242B-638D024EC19A}"/>
              </a:ext>
            </a:extLst>
          </p:cNvPr>
          <p:cNvSpPr>
            <a:spLocks noGrp="1"/>
          </p:cNvSpPr>
          <p:nvPr>
            <p:ph type="body" sz="quarter" idx="3"/>
          </p:nvPr>
        </p:nvSpPr>
        <p:spPr>
          <a:xfrm>
            <a:off x="1209674" y="1721938"/>
            <a:ext cx="10029825" cy="590566"/>
          </a:xfrm>
        </p:spPr>
        <p:txBody>
          <a:bodyPr>
            <a:normAutofit/>
          </a:bodyPr>
          <a:lstStyle/>
          <a:p>
            <a:r>
              <a:rPr lang="tr-TR" b="1" dirty="0" err="1">
                <a:latin typeface="Times New Roman" panose="02020603050405020304" pitchFamily="18" charset="0"/>
                <a:cs typeface="Times New Roman" panose="02020603050405020304" pitchFamily="18" charset="0"/>
              </a:rPr>
              <a:t>Green</a:t>
            </a:r>
            <a:r>
              <a:rPr lang="tr-TR" b="1" dirty="0">
                <a:latin typeface="Times New Roman" panose="02020603050405020304" pitchFamily="18" charset="0"/>
                <a:cs typeface="Times New Roman" panose="02020603050405020304" pitchFamily="18" charset="0"/>
              </a:rPr>
              <a:t> Bond </a:t>
            </a:r>
            <a:r>
              <a:rPr lang="tr-TR" b="1" dirty="0" err="1">
                <a:latin typeface="Times New Roman" panose="02020603050405020304" pitchFamily="18" charset="0"/>
                <a:cs typeface="Times New Roman" panose="02020603050405020304" pitchFamily="18" charset="0"/>
              </a:rPr>
              <a:t>PrIncIples</a:t>
            </a:r>
            <a:r>
              <a:rPr lang="tr-TR" b="1" dirty="0">
                <a:latin typeface="Times New Roman" panose="02020603050405020304" pitchFamily="18" charset="0"/>
                <a:cs typeface="Times New Roman" panose="02020603050405020304" pitchFamily="18" charset="0"/>
              </a:rPr>
              <a:t> (GBP), yeşil tahvil piyasasında yaygın olarak kabul edilen ve gönüllülük esasına dayalı dört ana bileşenden oluşan bir rehber sunar:</a:t>
            </a:r>
          </a:p>
        </p:txBody>
      </p:sp>
      <p:sp>
        <p:nvSpPr>
          <p:cNvPr id="6" name="İçerik Yer Tutucusu 5">
            <a:extLst>
              <a:ext uri="{FF2B5EF4-FFF2-40B4-BE49-F238E27FC236}">
                <a16:creationId xmlns:a16="http://schemas.microsoft.com/office/drawing/2014/main" id="{F87D0C89-287D-FE45-6B3B-CE2A9A970045}"/>
              </a:ext>
            </a:extLst>
          </p:cNvPr>
          <p:cNvSpPr>
            <a:spLocks noGrp="1"/>
          </p:cNvSpPr>
          <p:nvPr>
            <p:ph sz="quarter" idx="4"/>
          </p:nvPr>
        </p:nvSpPr>
        <p:spPr/>
        <p:txBody>
          <a:bodyPr>
            <a:noAutofit/>
          </a:bodyPr>
          <a:lstStyle/>
          <a:p>
            <a:pPr marL="0" indent="0" algn="just">
              <a:buNone/>
            </a:pPr>
            <a:r>
              <a:rPr lang="tr-TR" sz="1200" b="1" u="sng" dirty="0">
                <a:latin typeface="Times New Roman" panose="02020603050405020304" pitchFamily="18" charset="0"/>
                <a:cs typeface="Times New Roman" panose="02020603050405020304" pitchFamily="18" charset="0"/>
              </a:rPr>
              <a:t>3- Gelirlerin Yönetimi</a:t>
            </a:r>
          </a:p>
          <a:p>
            <a:pPr marL="0" indent="0" algn="just">
              <a:buNone/>
            </a:pPr>
            <a:r>
              <a:rPr lang="tr-TR" sz="1200" b="1" dirty="0">
                <a:latin typeface="Times New Roman" panose="02020603050405020304" pitchFamily="18" charset="0"/>
                <a:cs typeface="Times New Roman" panose="02020603050405020304" pitchFamily="18" charset="0"/>
              </a:rPr>
              <a:t>Ayrılmış Hesaplar: Yeşil tahvillerden elde edilen fonlar, özel hesaplarda veya izlenebilir bir muhasebe sistemi kullanılarak ayrılmalıdır.</a:t>
            </a:r>
          </a:p>
          <a:p>
            <a:pPr marL="0" indent="0" algn="just">
              <a:buNone/>
            </a:pPr>
            <a:r>
              <a:rPr lang="tr-TR" sz="1200" b="1" dirty="0">
                <a:latin typeface="Times New Roman" panose="02020603050405020304" pitchFamily="18" charset="0"/>
                <a:cs typeface="Times New Roman" panose="02020603050405020304" pitchFamily="18" charset="0"/>
              </a:rPr>
              <a:t>Düzenli Raporlama: Gelirlerin kullanımına ilişkin düzenli raporlamalar yapılmalıdır.</a:t>
            </a:r>
          </a:p>
          <a:p>
            <a:pPr marL="0" indent="0" algn="just">
              <a:buNone/>
            </a:pPr>
            <a:r>
              <a:rPr lang="tr-TR" sz="1200" b="1" u="sng" dirty="0">
                <a:latin typeface="Times New Roman" panose="02020603050405020304" pitchFamily="18" charset="0"/>
                <a:cs typeface="Times New Roman" panose="02020603050405020304" pitchFamily="18" charset="0"/>
              </a:rPr>
              <a:t>4-  Raporlama</a:t>
            </a:r>
          </a:p>
          <a:p>
            <a:pPr marL="0" indent="0" algn="just">
              <a:buNone/>
            </a:pPr>
            <a:r>
              <a:rPr lang="tr-TR" sz="1200" b="1" dirty="0">
                <a:latin typeface="Times New Roman" panose="02020603050405020304" pitchFamily="18" charset="0"/>
                <a:cs typeface="Times New Roman" panose="02020603050405020304" pitchFamily="18" charset="0"/>
              </a:rPr>
              <a:t>Etkilerin Raporlanması: Projelerin çevresel etkilerini ve sağlanan faydaları göstermek için düzenli olarak raporlar hazırlanmalı ve kamuoyuna sunulmalıdır.</a:t>
            </a:r>
          </a:p>
          <a:p>
            <a:pPr marL="0" indent="0" algn="just">
              <a:buNone/>
            </a:pPr>
            <a:r>
              <a:rPr lang="tr-TR" sz="1200" b="1" dirty="0">
                <a:latin typeface="Times New Roman" panose="02020603050405020304" pitchFamily="18" charset="0"/>
                <a:cs typeface="Times New Roman" panose="02020603050405020304" pitchFamily="18" charset="0"/>
              </a:rPr>
              <a:t>Bağımsız Doğrulama: İhraççılar, bağımsız üçüncü taraflarca yapılan değerlendirme ve doğrulama süreçlerine tabi olmalıdır.</a:t>
            </a:r>
          </a:p>
          <a:p>
            <a:pPr marL="0" indent="0">
              <a:buNone/>
            </a:pPr>
            <a:endParaRPr lang="tr-TR" sz="1200" dirty="0"/>
          </a:p>
          <a:p>
            <a:endParaRPr lang="tr-TR" sz="1200" dirty="0"/>
          </a:p>
        </p:txBody>
      </p:sp>
    </p:spTree>
    <p:extLst>
      <p:ext uri="{BB962C8B-B14F-4D97-AF65-F5344CB8AC3E}">
        <p14:creationId xmlns:p14="http://schemas.microsoft.com/office/powerpoint/2010/main" val="318205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E5C53-CAD5-0003-559A-957D977B5D75}"/>
              </a:ext>
            </a:extLst>
          </p:cNvPr>
          <p:cNvSpPr>
            <a:spLocks noGrp="1"/>
          </p:cNvSpPr>
          <p:nvPr>
            <p:ph type="title"/>
          </p:nvPr>
        </p:nvSpPr>
        <p:spPr>
          <a:xfrm>
            <a:off x="1209674" y="1089364"/>
            <a:ext cx="10287000" cy="900112"/>
          </a:xfrm>
        </p:spPr>
        <p:txBody>
          <a:bodyPr>
            <a:normAutofit/>
          </a:bodyPr>
          <a:lstStyle/>
          <a:p>
            <a:pPr algn="just"/>
            <a:r>
              <a:rPr lang="tr-TR" sz="2400" i="1" dirty="0">
                <a:latin typeface="Times New Roman" panose="02020603050405020304" pitchFamily="18" charset="0"/>
                <a:cs typeface="Times New Roman" panose="02020603050405020304" pitchFamily="18" charset="0"/>
              </a:rPr>
              <a:t>YEŞİL TAHVİL SERTİFİKASI ALABİLMEK İÇİN ANA KRİTERLER VE STANDARTLAR</a:t>
            </a:r>
          </a:p>
        </p:txBody>
      </p:sp>
      <p:sp>
        <p:nvSpPr>
          <p:cNvPr id="3" name="Metin Yer Tutucusu 2">
            <a:extLst>
              <a:ext uri="{FF2B5EF4-FFF2-40B4-BE49-F238E27FC236}">
                <a16:creationId xmlns:a16="http://schemas.microsoft.com/office/drawing/2014/main" id="{149330CD-4545-CEB4-6FC1-7E015E8CA3B8}"/>
              </a:ext>
            </a:extLst>
          </p:cNvPr>
          <p:cNvSpPr>
            <a:spLocks noGrp="1"/>
          </p:cNvSpPr>
          <p:nvPr>
            <p:ph type="body" idx="1"/>
          </p:nvPr>
        </p:nvSpPr>
        <p:spPr>
          <a:xfrm>
            <a:off x="2481943" y="1902173"/>
            <a:ext cx="7739743" cy="590566"/>
          </a:xfrm>
        </p:spPr>
        <p:txBody>
          <a:bodyPr>
            <a:normAutofit fontScale="85000" lnSpcReduction="20000"/>
          </a:bodyPr>
          <a:lstStyle/>
          <a:p>
            <a:pPr algn="ctr"/>
            <a:r>
              <a:rPr lang="tr-TR" sz="2400" b="1" i="1" cap="none" dirty="0" err="1">
                <a:latin typeface="Times New Roman" panose="02020603050405020304" pitchFamily="18" charset="0"/>
                <a:cs typeface="Times New Roman" panose="02020603050405020304" pitchFamily="18" charset="0"/>
              </a:rPr>
              <a:t>Climate</a:t>
            </a:r>
            <a:r>
              <a:rPr lang="tr-TR" sz="2400" b="1" i="1" cap="none" dirty="0">
                <a:latin typeface="Times New Roman" panose="02020603050405020304" pitchFamily="18" charset="0"/>
                <a:cs typeface="Times New Roman" panose="02020603050405020304" pitchFamily="18" charset="0"/>
              </a:rPr>
              <a:t> </a:t>
            </a:r>
            <a:r>
              <a:rPr lang="tr-TR" sz="2400" b="1" i="1" cap="none" dirty="0" err="1">
                <a:latin typeface="Times New Roman" panose="02020603050405020304" pitchFamily="18" charset="0"/>
                <a:cs typeface="Times New Roman" panose="02020603050405020304" pitchFamily="18" charset="0"/>
              </a:rPr>
              <a:t>Bonds</a:t>
            </a:r>
            <a:r>
              <a:rPr lang="tr-TR" sz="2400" b="1" i="1" cap="none" dirty="0">
                <a:latin typeface="Times New Roman" panose="02020603050405020304" pitchFamily="18" charset="0"/>
                <a:cs typeface="Times New Roman" panose="02020603050405020304" pitchFamily="18" charset="0"/>
              </a:rPr>
              <a:t> </a:t>
            </a:r>
            <a:r>
              <a:rPr lang="tr-TR" sz="2400" b="1" i="1" cap="none" dirty="0" err="1">
                <a:latin typeface="Times New Roman" panose="02020603050405020304" pitchFamily="18" charset="0"/>
                <a:cs typeface="Times New Roman" panose="02020603050405020304" pitchFamily="18" charset="0"/>
              </a:rPr>
              <a:t>Standard</a:t>
            </a:r>
            <a:r>
              <a:rPr lang="tr-TR" sz="2400" b="1" i="1" cap="none" dirty="0">
                <a:latin typeface="Times New Roman" panose="02020603050405020304" pitchFamily="18" charset="0"/>
                <a:cs typeface="Times New Roman" panose="02020603050405020304" pitchFamily="18" charset="0"/>
              </a:rPr>
              <a:t> (CBS)</a:t>
            </a:r>
          </a:p>
        </p:txBody>
      </p:sp>
      <p:sp>
        <p:nvSpPr>
          <p:cNvPr id="4" name="İçerik Yer Tutucusu 3">
            <a:extLst>
              <a:ext uri="{FF2B5EF4-FFF2-40B4-BE49-F238E27FC236}">
                <a16:creationId xmlns:a16="http://schemas.microsoft.com/office/drawing/2014/main" id="{5BE51715-5206-E641-5BD3-931A5EC6D4CE}"/>
              </a:ext>
            </a:extLst>
          </p:cNvPr>
          <p:cNvSpPr>
            <a:spLocks noGrp="1"/>
          </p:cNvSpPr>
          <p:nvPr>
            <p:ph sz="half" idx="2"/>
          </p:nvPr>
        </p:nvSpPr>
        <p:spPr>
          <a:xfrm>
            <a:off x="839789" y="3447581"/>
            <a:ext cx="5157787" cy="3684588"/>
          </a:xfrm>
        </p:spPr>
        <p:txBody>
          <a:bodyPr>
            <a:normAutofit/>
          </a:bodyPr>
          <a:lstStyle/>
          <a:p>
            <a:pPr marL="0" indent="0" algn="just">
              <a:buNone/>
            </a:pPr>
            <a:r>
              <a:rPr lang="tr-TR" sz="1700" b="1" u="sng" dirty="0">
                <a:latin typeface="Times New Roman" panose="02020603050405020304" pitchFamily="18" charset="0"/>
                <a:cs typeface="Times New Roman" panose="02020603050405020304" pitchFamily="18" charset="0"/>
              </a:rPr>
              <a:t>1- Sektör Spesifik Kriterler</a:t>
            </a:r>
          </a:p>
          <a:p>
            <a:pPr marL="0" indent="0" algn="just">
              <a:buNone/>
            </a:pPr>
            <a:r>
              <a:rPr lang="tr-TR" sz="1700" b="1" dirty="0">
                <a:latin typeface="Times New Roman" panose="02020603050405020304" pitchFamily="18" charset="0"/>
                <a:cs typeface="Times New Roman" panose="02020603050405020304" pitchFamily="18" charset="0"/>
              </a:rPr>
              <a:t>Detaylı Rehberler: Yenilenebilir enerji, enerji verimliliği, düşük karbonlu ulaşım, su altyapısı ve sürdürülebilir tarım gibi çeşitli sektörler için özel kriterler belirler.</a:t>
            </a:r>
          </a:p>
          <a:p>
            <a:pPr marL="0" indent="0" algn="just">
              <a:buNone/>
            </a:pPr>
            <a:r>
              <a:rPr lang="tr-TR" sz="1700" b="1" dirty="0">
                <a:latin typeface="Times New Roman" panose="02020603050405020304" pitchFamily="18" charset="0"/>
                <a:cs typeface="Times New Roman" panose="02020603050405020304" pitchFamily="18" charset="0"/>
              </a:rPr>
              <a:t>Uygunluk Değerlendirmesi: Projeler, sektöre özgü kriterlere göre değerlendirilir ve uygunluk belgesi alınır.</a:t>
            </a:r>
          </a:p>
          <a:p>
            <a:pPr marL="0" indent="0">
              <a:buNone/>
            </a:pPr>
            <a:endParaRPr lang="tr-TR" b="1" dirty="0">
              <a:latin typeface="Times New Roman" panose="02020603050405020304" pitchFamily="18" charset="0"/>
              <a:cs typeface="Times New Roman" panose="02020603050405020304" pitchFamily="18" charset="0"/>
            </a:endParaRPr>
          </a:p>
        </p:txBody>
      </p:sp>
      <p:sp>
        <p:nvSpPr>
          <p:cNvPr id="5" name="Metin Yer Tutucusu 4">
            <a:extLst>
              <a:ext uri="{FF2B5EF4-FFF2-40B4-BE49-F238E27FC236}">
                <a16:creationId xmlns:a16="http://schemas.microsoft.com/office/drawing/2014/main" id="{3E81B73B-9333-ADCC-242B-638D024EC19A}"/>
              </a:ext>
            </a:extLst>
          </p:cNvPr>
          <p:cNvSpPr>
            <a:spLocks noGrp="1"/>
          </p:cNvSpPr>
          <p:nvPr>
            <p:ph type="body" sz="quarter" idx="3"/>
          </p:nvPr>
        </p:nvSpPr>
        <p:spPr>
          <a:xfrm>
            <a:off x="1209674" y="2667689"/>
            <a:ext cx="10029825" cy="590566"/>
          </a:xfrm>
        </p:spPr>
        <p:txBody>
          <a:bodyPr>
            <a:normAutofit fontScale="85000" lnSpcReduction="20000"/>
          </a:bodyPr>
          <a:lstStyle/>
          <a:p>
            <a:r>
              <a:rPr lang="tr-TR" b="1" cap="none" dirty="0">
                <a:latin typeface="Times New Roman" panose="02020603050405020304" pitchFamily="18" charset="0"/>
                <a:cs typeface="Times New Roman" panose="02020603050405020304" pitchFamily="18" charset="0"/>
              </a:rPr>
              <a:t>CLIMATE BONDS INITIATIVE (CBI) TARAFINDAN GELİŞTİRİLEN CLIMATE BONDS STANDARD (CBS), YEŞİL TAHVİLLERİN BELİRLİ KRİTERLERE UYGUNLUĞUNU DOĞRULAMAK İÇİN DAHA TEKNİK VE SEKTÖRE ÖZGÜ STANDARTLAR SUNAR:</a:t>
            </a:r>
          </a:p>
        </p:txBody>
      </p:sp>
      <p:sp>
        <p:nvSpPr>
          <p:cNvPr id="6" name="İçerik Yer Tutucusu 5">
            <a:extLst>
              <a:ext uri="{FF2B5EF4-FFF2-40B4-BE49-F238E27FC236}">
                <a16:creationId xmlns:a16="http://schemas.microsoft.com/office/drawing/2014/main" id="{F87D0C89-287D-FE45-6B3B-CE2A9A970045}"/>
              </a:ext>
            </a:extLst>
          </p:cNvPr>
          <p:cNvSpPr>
            <a:spLocks noGrp="1"/>
          </p:cNvSpPr>
          <p:nvPr>
            <p:ph sz="quarter" idx="4"/>
          </p:nvPr>
        </p:nvSpPr>
        <p:spPr>
          <a:xfrm>
            <a:off x="6169023" y="3447581"/>
            <a:ext cx="5183188" cy="3684588"/>
          </a:xfrm>
        </p:spPr>
        <p:txBody>
          <a:bodyPr>
            <a:noAutofit/>
          </a:bodyPr>
          <a:lstStyle/>
          <a:p>
            <a:pPr marL="0" indent="0">
              <a:buNone/>
            </a:pPr>
            <a:r>
              <a:rPr lang="tr-TR" b="1" u="sng" dirty="0">
                <a:latin typeface="Times New Roman" panose="02020603050405020304" pitchFamily="18" charset="0"/>
                <a:cs typeface="Times New Roman" panose="02020603050405020304" pitchFamily="18" charset="0"/>
              </a:rPr>
              <a:t>2-  Sertifikasyon Süreci</a:t>
            </a:r>
          </a:p>
          <a:p>
            <a:pPr marL="0" indent="0">
              <a:buNone/>
            </a:pPr>
            <a:r>
              <a:rPr lang="tr-TR" b="1" dirty="0">
                <a:latin typeface="Times New Roman" panose="02020603050405020304" pitchFamily="18" charset="0"/>
                <a:cs typeface="Times New Roman" panose="02020603050405020304" pitchFamily="18" charset="0"/>
              </a:rPr>
              <a:t>Bağımsız Denetim: Projelerin uygunluğu, bağımsız üçüncü taraf denetçileri tarafından doğrulanmalıdır.</a:t>
            </a:r>
          </a:p>
          <a:p>
            <a:pPr marL="0" indent="0">
              <a:buNone/>
            </a:pPr>
            <a:r>
              <a:rPr lang="tr-TR" b="1" dirty="0">
                <a:latin typeface="Times New Roman" panose="02020603050405020304" pitchFamily="18" charset="0"/>
                <a:cs typeface="Times New Roman" panose="02020603050405020304" pitchFamily="18" charset="0"/>
              </a:rPr>
              <a:t>Sertifika Alımı: Denetim sonucunda uygun bulunan projeler için </a:t>
            </a:r>
            <a:r>
              <a:rPr lang="tr-TR" b="1" dirty="0" err="1">
                <a:latin typeface="Times New Roman" panose="02020603050405020304" pitchFamily="18" charset="0"/>
                <a:cs typeface="Times New Roman" panose="02020603050405020304" pitchFamily="18" charset="0"/>
              </a:rPr>
              <a:t>Climate</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Bonds</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Standard</a:t>
            </a:r>
            <a:r>
              <a:rPr lang="tr-TR" b="1" dirty="0">
                <a:latin typeface="Times New Roman" panose="02020603050405020304" pitchFamily="18" charset="0"/>
                <a:cs typeface="Times New Roman" panose="02020603050405020304" pitchFamily="18" charset="0"/>
              </a:rPr>
              <a:t> sertifikası alınır.</a:t>
            </a:r>
          </a:p>
          <a:p>
            <a:pPr marL="0" indent="0">
              <a:buNone/>
            </a:pPr>
            <a:endParaRPr lang="tr-TR" sz="1200" dirty="0"/>
          </a:p>
          <a:p>
            <a:endParaRPr lang="tr-TR" sz="1200" dirty="0"/>
          </a:p>
        </p:txBody>
      </p:sp>
    </p:spTree>
    <p:extLst>
      <p:ext uri="{BB962C8B-B14F-4D97-AF65-F5344CB8AC3E}">
        <p14:creationId xmlns:p14="http://schemas.microsoft.com/office/powerpoint/2010/main" val="343775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E5C53-CAD5-0003-559A-957D977B5D75}"/>
              </a:ext>
            </a:extLst>
          </p:cNvPr>
          <p:cNvSpPr>
            <a:spLocks noGrp="1"/>
          </p:cNvSpPr>
          <p:nvPr>
            <p:ph type="title"/>
          </p:nvPr>
        </p:nvSpPr>
        <p:spPr>
          <a:xfrm>
            <a:off x="1209674" y="1240648"/>
            <a:ext cx="10287000" cy="900112"/>
          </a:xfrm>
        </p:spPr>
        <p:txBody>
          <a:bodyPr>
            <a:normAutofit/>
          </a:bodyPr>
          <a:lstStyle/>
          <a:p>
            <a:pPr algn="just"/>
            <a:r>
              <a:rPr lang="tr-TR" sz="2800" i="1" dirty="0">
                <a:latin typeface="Times New Roman" panose="02020603050405020304" pitchFamily="18" charset="0"/>
                <a:cs typeface="Times New Roman" panose="02020603050405020304" pitchFamily="18" charset="0"/>
              </a:rPr>
              <a:t>YEŞİL TAHVİL SERTİFİKASI ALABİLMEK İÇİN ANA KRİTERLER VE STANDARTLAR</a:t>
            </a:r>
          </a:p>
        </p:txBody>
      </p:sp>
      <p:sp>
        <p:nvSpPr>
          <p:cNvPr id="3" name="Metin Yer Tutucusu 2">
            <a:extLst>
              <a:ext uri="{FF2B5EF4-FFF2-40B4-BE49-F238E27FC236}">
                <a16:creationId xmlns:a16="http://schemas.microsoft.com/office/drawing/2014/main" id="{149330CD-4545-CEB4-6FC1-7E015E8CA3B8}"/>
              </a:ext>
            </a:extLst>
          </p:cNvPr>
          <p:cNvSpPr>
            <a:spLocks noGrp="1"/>
          </p:cNvSpPr>
          <p:nvPr>
            <p:ph type="body" idx="1"/>
          </p:nvPr>
        </p:nvSpPr>
        <p:spPr>
          <a:xfrm>
            <a:off x="2483302" y="2140760"/>
            <a:ext cx="7739743" cy="590566"/>
          </a:xfrm>
        </p:spPr>
        <p:txBody>
          <a:bodyPr>
            <a:normAutofit/>
          </a:bodyPr>
          <a:lstStyle/>
          <a:p>
            <a:pPr algn="ctr"/>
            <a:r>
              <a:rPr lang="tr-TR" sz="2400" b="1" i="1" cap="none" dirty="0">
                <a:latin typeface="Times New Roman" panose="02020603050405020304" pitchFamily="18" charset="0"/>
                <a:cs typeface="Times New Roman" panose="02020603050405020304" pitchFamily="18" charset="0"/>
              </a:rPr>
              <a:t>Diğer Uluslararası ve Ulusal Standartlar </a:t>
            </a:r>
          </a:p>
        </p:txBody>
      </p:sp>
      <p:sp>
        <p:nvSpPr>
          <p:cNvPr id="4" name="İçerik Yer Tutucusu 3">
            <a:extLst>
              <a:ext uri="{FF2B5EF4-FFF2-40B4-BE49-F238E27FC236}">
                <a16:creationId xmlns:a16="http://schemas.microsoft.com/office/drawing/2014/main" id="{5BE51715-5206-E641-5BD3-931A5EC6D4CE}"/>
              </a:ext>
            </a:extLst>
          </p:cNvPr>
          <p:cNvSpPr>
            <a:spLocks noGrp="1"/>
          </p:cNvSpPr>
          <p:nvPr>
            <p:ph sz="half" idx="2"/>
          </p:nvPr>
        </p:nvSpPr>
        <p:spPr>
          <a:xfrm>
            <a:off x="839789" y="2800358"/>
            <a:ext cx="5157787" cy="3684588"/>
          </a:xfrm>
        </p:spPr>
        <p:txBody>
          <a:bodyPr>
            <a:normAutofit/>
          </a:bodyPr>
          <a:lstStyle/>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Avrupa Yeşil Tahvil Standartları (EU </a:t>
            </a:r>
            <a:r>
              <a:rPr lang="tr-T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Bond </a:t>
            </a:r>
            <a:r>
              <a:rPr lang="tr-T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Standards</a:t>
            </a: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AB Taksonomisi: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Avrupa Birliği tarafından geliştirilen taksonomi, yeşil tahvil projelerinin çevresel sürdürülebilirlik açısından değerlendirildiği bir çerçeve sunar.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Uygunluk Kriterleri: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AB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Taksonomisi'ne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uygunluğunu göstermek için belirli çevresel hedeflere katkıda bulunması gerekmektedir.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tr-TR" b="1" dirty="0">
              <a:latin typeface="Times New Roman" panose="02020603050405020304" pitchFamily="18" charset="0"/>
              <a:cs typeface="Times New Roman" panose="02020603050405020304" pitchFamily="18" charset="0"/>
            </a:endParaRPr>
          </a:p>
          <a:p>
            <a:pPr marL="0" indent="0">
              <a:buNone/>
            </a:pPr>
            <a:endParaRPr lang="tr-TR" b="1" dirty="0">
              <a:latin typeface="Times New Roman" panose="02020603050405020304" pitchFamily="18" charset="0"/>
              <a:cs typeface="Times New Roman" panose="02020603050405020304" pitchFamily="18" charset="0"/>
            </a:endParaRPr>
          </a:p>
        </p:txBody>
      </p:sp>
      <p:sp>
        <p:nvSpPr>
          <p:cNvPr id="6" name="İçerik Yer Tutucusu 5">
            <a:extLst>
              <a:ext uri="{FF2B5EF4-FFF2-40B4-BE49-F238E27FC236}">
                <a16:creationId xmlns:a16="http://schemas.microsoft.com/office/drawing/2014/main" id="{F87D0C89-287D-FE45-6B3B-CE2A9A970045}"/>
              </a:ext>
            </a:extLst>
          </p:cNvPr>
          <p:cNvSpPr>
            <a:spLocks noGrp="1"/>
          </p:cNvSpPr>
          <p:nvPr>
            <p:ph sz="quarter" idx="4"/>
          </p:nvPr>
        </p:nvSpPr>
        <p:spPr>
          <a:xfrm>
            <a:off x="6172201" y="2800358"/>
            <a:ext cx="5183188" cy="3684588"/>
          </a:xfrm>
        </p:spPr>
        <p:txBody>
          <a:bodyPr>
            <a:noAutofit/>
          </a:bodyPr>
          <a:lstStyle/>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Ulusal Standartlar ve Düzenlemeler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Yerel Rehberler: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Bazı ülkeler, kendi yeşil tahvil piyasalarını düzenlemek için ulusal standartlar ve rehberler geliştirmiştir. Örneğin, Çin Yeşil Tahvil Standartları gibi.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1200" dirty="0"/>
          </a:p>
          <a:p>
            <a:endParaRPr lang="tr-TR" sz="1200" dirty="0"/>
          </a:p>
        </p:txBody>
      </p:sp>
    </p:spTree>
    <p:extLst>
      <p:ext uri="{BB962C8B-B14F-4D97-AF65-F5344CB8AC3E}">
        <p14:creationId xmlns:p14="http://schemas.microsoft.com/office/powerpoint/2010/main" val="1745140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E5C53-CAD5-0003-559A-957D977B5D75}"/>
              </a:ext>
            </a:extLst>
          </p:cNvPr>
          <p:cNvSpPr>
            <a:spLocks noGrp="1"/>
          </p:cNvSpPr>
          <p:nvPr>
            <p:ph type="title"/>
          </p:nvPr>
        </p:nvSpPr>
        <p:spPr>
          <a:xfrm>
            <a:off x="1209674" y="1120391"/>
            <a:ext cx="10287000" cy="900112"/>
          </a:xfrm>
        </p:spPr>
        <p:txBody>
          <a:bodyPr>
            <a:normAutofit fontScale="90000"/>
          </a:bodyPr>
          <a:lstStyle/>
          <a:p>
            <a:pPr algn="just"/>
            <a:r>
              <a:rPr lang="tr-TR" i="1" dirty="0">
                <a:latin typeface="Times New Roman" panose="02020603050405020304" pitchFamily="18" charset="0"/>
                <a:cs typeface="Times New Roman" panose="02020603050405020304" pitchFamily="18" charset="0"/>
              </a:rPr>
              <a:t>YEŞİL TAHVİL SERTİFİKASI ALABİLMEK İÇİN ANA KRİTERLER VE STANDARTLAR</a:t>
            </a:r>
          </a:p>
        </p:txBody>
      </p:sp>
      <p:sp>
        <p:nvSpPr>
          <p:cNvPr id="3" name="Metin Yer Tutucusu 2">
            <a:extLst>
              <a:ext uri="{FF2B5EF4-FFF2-40B4-BE49-F238E27FC236}">
                <a16:creationId xmlns:a16="http://schemas.microsoft.com/office/drawing/2014/main" id="{149330CD-4545-CEB4-6FC1-7E015E8CA3B8}"/>
              </a:ext>
            </a:extLst>
          </p:cNvPr>
          <p:cNvSpPr>
            <a:spLocks noGrp="1"/>
          </p:cNvSpPr>
          <p:nvPr>
            <p:ph type="body" idx="1"/>
          </p:nvPr>
        </p:nvSpPr>
        <p:spPr>
          <a:xfrm>
            <a:off x="2483302" y="1914509"/>
            <a:ext cx="7739743" cy="590566"/>
          </a:xfrm>
        </p:spPr>
        <p:txBody>
          <a:bodyPr>
            <a:normAutofit/>
          </a:bodyPr>
          <a:lstStyle/>
          <a:p>
            <a:pPr algn="ctr"/>
            <a:r>
              <a:rPr lang="tr-TR" sz="2400" b="1" i="1" cap="none" dirty="0">
                <a:latin typeface="Times New Roman" panose="02020603050405020304" pitchFamily="18" charset="0"/>
                <a:cs typeface="Times New Roman" panose="02020603050405020304" pitchFamily="18" charset="0"/>
              </a:rPr>
              <a:t>Sertifikasyon ve Bağımsız Doğrulama Süreçleri </a:t>
            </a:r>
          </a:p>
        </p:txBody>
      </p:sp>
      <p:sp>
        <p:nvSpPr>
          <p:cNvPr id="4" name="İçerik Yer Tutucusu 3">
            <a:extLst>
              <a:ext uri="{FF2B5EF4-FFF2-40B4-BE49-F238E27FC236}">
                <a16:creationId xmlns:a16="http://schemas.microsoft.com/office/drawing/2014/main" id="{5BE51715-5206-E641-5BD3-931A5EC6D4CE}"/>
              </a:ext>
            </a:extLst>
          </p:cNvPr>
          <p:cNvSpPr>
            <a:spLocks noGrp="1"/>
          </p:cNvSpPr>
          <p:nvPr>
            <p:ph sz="half" idx="2"/>
          </p:nvPr>
        </p:nvSpPr>
        <p:spPr/>
        <p:txBody>
          <a:bodyPr>
            <a:normAutofit fontScale="92500" lnSpcReduction="10000"/>
          </a:bodyPr>
          <a:lstStyle/>
          <a:p>
            <a:pPr marL="0" indent="0">
              <a:buNone/>
            </a:pPr>
            <a:r>
              <a:rPr lang="tr-TR" sz="1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1- İhraççının Hazırlığı</a:t>
            </a: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Projelerin Seçilmesi: Yeşil tahvil ihraççısı, uygun projeleri belirler ve bu projelerin çevresel faydalarını belgelemelidir.</a:t>
            </a: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Belgelerin Hazırlanması: Projelerle ilgili tüm belgeler ve raporlar hazırlanmalı, proje detayları açıkça belirtilmelidir.</a:t>
            </a:r>
          </a:p>
          <a:p>
            <a:pPr marL="0" indent="0">
              <a:buNone/>
            </a:pPr>
            <a:r>
              <a:rPr lang="tr-TR" sz="1800" b="1" u="sng" kern="0" dirty="0">
                <a:effectLst/>
                <a:latin typeface="Times New Roman" panose="02020603050405020304" pitchFamily="18" charset="0"/>
                <a:ea typeface="Times New Roman" panose="02020603050405020304" pitchFamily="18" charset="0"/>
                <a:cs typeface="Times New Roman" panose="02020603050405020304" pitchFamily="18" charset="0"/>
              </a:rPr>
              <a:t>2- Bağımsız Değerlendirme</a:t>
            </a: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Üçüncü Taraf Doğrulama: Projeler ve fonların kullanımı, bağımsız üçüncü taraf denetçileri tarafından değerlendirilir.</a:t>
            </a: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Raporlama ve Şeffaflık: Değerlendirme süreci boyunca şeffaflık sağlanmalı ve sonuçlar kamuoyuna duyurulmalıdır.</a:t>
            </a:r>
          </a:p>
          <a:p>
            <a:pPr marL="0" indent="0" algn="just">
              <a:buNone/>
            </a:pPr>
            <a:endParaRPr lang="tr-TR" b="1" dirty="0">
              <a:latin typeface="Times New Roman" panose="02020603050405020304" pitchFamily="18" charset="0"/>
              <a:cs typeface="Times New Roman" panose="02020603050405020304" pitchFamily="18" charset="0"/>
            </a:endParaRPr>
          </a:p>
          <a:p>
            <a:pPr marL="0" indent="0">
              <a:buNone/>
            </a:pPr>
            <a:endParaRPr lang="tr-TR" b="1" dirty="0">
              <a:latin typeface="Times New Roman" panose="02020603050405020304" pitchFamily="18" charset="0"/>
              <a:cs typeface="Times New Roman" panose="02020603050405020304" pitchFamily="18" charset="0"/>
            </a:endParaRPr>
          </a:p>
        </p:txBody>
      </p:sp>
      <p:sp>
        <p:nvSpPr>
          <p:cNvPr id="6" name="İçerik Yer Tutucusu 5">
            <a:extLst>
              <a:ext uri="{FF2B5EF4-FFF2-40B4-BE49-F238E27FC236}">
                <a16:creationId xmlns:a16="http://schemas.microsoft.com/office/drawing/2014/main" id="{F87D0C89-287D-FE45-6B3B-CE2A9A970045}"/>
              </a:ext>
            </a:extLst>
          </p:cNvPr>
          <p:cNvSpPr>
            <a:spLocks noGrp="1"/>
          </p:cNvSpPr>
          <p:nvPr>
            <p:ph sz="quarter" idx="4"/>
          </p:nvPr>
        </p:nvSpPr>
        <p:spPr>
          <a:xfrm>
            <a:off x="6353173" y="2814621"/>
            <a:ext cx="4886325" cy="3222630"/>
          </a:xfrm>
        </p:spPr>
        <p:txBody>
          <a:bodyPr>
            <a:noAutofit/>
          </a:bodyPr>
          <a:lstStyle/>
          <a:p>
            <a:pPr marL="0" indent="0" algn="just">
              <a:buNone/>
            </a:pPr>
            <a:r>
              <a:rPr lang="tr-TR" sz="1500" b="1" u="sng" kern="0" dirty="0">
                <a:latin typeface="Times New Roman" panose="02020603050405020304" pitchFamily="18" charset="0"/>
                <a:ea typeface="Times New Roman" panose="02020603050405020304" pitchFamily="18" charset="0"/>
                <a:cs typeface="Times New Roman" panose="02020603050405020304" pitchFamily="18" charset="0"/>
              </a:rPr>
              <a:t>3- </a:t>
            </a:r>
            <a:r>
              <a:rPr lang="tr-TR" sz="1500" b="1" u="sng" kern="0" dirty="0">
                <a:effectLst/>
                <a:latin typeface="Times New Roman" panose="02020603050405020304" pitchFamily="18" charset="0"/>
                <a:ea typeface="Times New Roman" panose="02020603050405020304" pitchFamily="18" charset="0"/>
                <a:cs typeface="Times New Roman" panose="02020603050405020304" pitchFamily="18" charset="0"/>
              </a:rPr>
              <a:t>Sertifikasyon Alımı</a:t>
            </a:r>
          </a:p>
          <a:p>
            <a:pPr marL="0" indent="0" algn="just">
              <a:buNone/>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Uygunluk Onayı: Değerlendirme sonucunda uygun bulunan projeler sertifikalandırılır.</a:t>
            </a:r>
          </a:p>
          <a:p>
            <a:pPr marL="0" indent="0" algn="just">
              <a:buNone/>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Sertifikanın Alınması: Yeşil tahvil sertifikası alınarak, projelerin çevresel sürdürülebilirlik açısından onaylandığı belgelenir.</a:t>
            </a:r>
          </a:p>
          <a:p>
            <a:pPr marL="0" indent="0" algn="just">
              <a:buNone/>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Bu kriterler ve standartlar, yeşil tahvillerin çevresel etkilerini en üst düzeye çıkarmak ve yatırımcı güvenini sağlamak için kritik öneme sahiptir. Sertifikasyon süreçleri, hem ihraççılar hem de yatırımcılar için bir güvencedir.</a:t>
            </a:r>
            <a:endParaRPr lang="tr-TR" sz="1500" dirty="0"/>
          </a:p>
        </p:txBody>
      </p:sp>
    </p:spTree>
    <p:extLst>
      <p:ext uri="{BB962C8B-B14F-4D97-AF65-F5344CB8AC3E}">
        <p14:creationId xmlns:p14="http://schemas.microsoft.com/office/powerpoint/2010/main" val="53551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144949"/>
            <a:ext cx="10287000" cy="1031358"/>
          </a:xfrm>
        </p:spPr>
        <p:txBody>
          <a:bodyPr>
            <a:noAutofit/>
          </a:bodyPr>
          <a:lstStyle/>
          <a:p>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Sertifikasyon Sürecinde Rol Oynayan Çevresel, Sosyal ve Yönetişim (ESG) Faktörleri</a:t>
            </a: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lstStyle/>
          <a:p>
            <a:pPr marL="0" indent="0">
              <a:buNone/>
            </a:pPr>
            <a:endPar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tr-TR"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 sertifikasyonu sürecinde Çevresel, Sosyal ve Yönetişim (ESG) faktörleri önemli bir rol oynar. ESG kriterleri, bir projenin sadece çevresel açıdan değil, aynı zamanda sosyal ve yönetişim açılarından da sürdürülebilir ve sorumlu olup olmadığını değerlendirir. Bu faktörler, yeşil tahvillerin sertifikalandırılması sürecinde dikkate alınır ve yatırımcılar için ek bir güvence sağlar.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518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82810"/>
            <a:ext cx="10287000" cy="1031358"/>
          </a:xfrm>
        </p:spPr>
        <p:txBody>
          <a:bodyPr>
            <a:noAutofit/>
          </a:bodyPr>
          <a:lstStyle/>
          <a:p>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Sertifikasyon Sürecinde Rol Oynayan Çevresel, Sosyal ve Yönetişim (ESG) Faktörleri</a:t>
            </a: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normAutofit fontScale="92500" lnSpcReduction="20000"/>
          </a:bodyPr>
          <a:lstStyle/>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1. Çevresel (E) Faktörler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 Projelerin Çevresel Etkisi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Karbon Emisyonlarının Azaltılması: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sera gazı emisyonlarını azaltma potansiyeli, yeşil tahvil sertifikasyonu için kritik bir kriterdir. Yenilenebilir enerji, enerji verimliliği ve düşük karbonlu ulaşım projeleri bu kategoriye girer.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Doğal Kaynakların Korunması: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Su yönetimi, sürdürülebilir tarım ve orman projeleri gibi doğal kaynakları koruyan ve sürdürülebilir kullanımını teşvik eden projeler değerlendirilir.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Biyoçeşitlilik: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biyoçeşitliliği koruma ve artırma potansiyeli önemlidir. Doğa koruma alanları ve ekosistem restorasyonu projeleri bu kapsamda değerlendirilir.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Kirlilik Önleme ve Kontrolü:</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hava, su ve toprak kirliliğini önleme ve kontrol etme kapasiteleri de çevresel faktörler arasında yer alır.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 Çevresel Risklerin Yönetimi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İklim Değişikliği ve Uyum:</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iklim değişikliği risklerine karşı dirençli olup olmadığı ve uyum stratejileri geliştirilip geliştirilmediği değerlendirilir.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rPr>
              <a:t>Doğal Afetlere Dayanıklılık:</a:t>
            </a:r>
            <a:r>
              <a:rPr lang="tr-TR" sz="1800" kern="0" dirty="0">
                <a:effectLst/>
                <a:latin typeface="Times New Roman" panose="02020603050405020304" pitchFamily="18" charset="0"/>
                <a:ea typeface="Times New Roman" panose="02020603050405020304" pitchFamily="18" charset="0"/>
              </a:rPr>
              <a:t> Projelerin doğal afetlere karşı dayanıklılığı ve bu riskleri azaltma kapasiteleri de dikkate alınır.</a:t>
            </a:r>
            <a:r>
              <a:rPr lang="tr-TR" dirty="0">
                <a:effectLst/>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215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637955"/>
            <a:ext cx="10287000" cy="1031358"/>
          </a:xfrm>
        </p:spPr>
        <p:txBody>
          <a:bodyPr>
            <a:noAutofit/>
          </a:bodyPr>
          <a:lstStyle/>
          <a:p>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Sertifikasyon Sürecinde Rol Oynayan Çevresel, Sosyal ve Yönetişim (ESG) Faktörleri</a:t>
            </a: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normAutofit/>
          </a:bodyPr>
          <a:lstStyle/>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 Sosyal (S) Faktörler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 Toplumsal Etki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İstihdam ve Yerel Ekonomiye Katkı: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yerel istihdam yaratma ve yerel ekonomiye katkı sağlama potansiyeli önemlidir. Yeni iş alanlarının oluşturulması ve ekonomik kalkınma desteklenir.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Halk Sağlığı ve Güvenliği: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halk sağlığına ve güvenliğine olumlu etkileri göz önünde bulundurulur. Temiz su ve sanitasyon projeleri gibi halk sağlığını iyileştiren projeler değerlendirilir.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 Sosyal Kapsayıcılık ve Eşitlik</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Topluluk Katılımı: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Projelerin planlama ve uygulama süreçlerinde toplulukların katılımı ve bilgilendirilmesi önemlidir. Topluluk katılımı, projelerin sürdürülebilirliği ve kabul edilebilirliğini artırır.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tr-TR" sz="1800" b="1" kern="0" dirty="0">
                <a:effectLst/>
                <a:latin typeface="Times New Roman" panose="02020603050405020304" pitchFamily="18" charset="0"/>
                <a:ea typeface="Times New Roman" panose="02020603050405020304" pitchFamily="18" charset="0"/>
              </a:rPr>
              <a:t>Eşitlik ve Adalet:</a:t>
            </a:r>
            <a:r>
              <a:rPr lang="tr-TR" sz="1800" kern="0" dirty="0">
                <a:effectLst/>
                <a:latin typeface="Times New Roman" panose="02020603050405020304" pitchFamily="18" charset="0"/>
                <a:ea typeface="Times New Roman" panose="02020603050405020304" pitchFamily="18" charset="0"/>
              </a:rPr>
              <a:t> Projelerin sosyal eşitliği destekleyip desteklemediği, dezavantajlı gruplara fayda sağlayıp sağlamadığı değerlendirilir. Sosyal adalet ve eşitlik ilkeleri doğrultusunda projelerin planlanması ve uygulanması gereklidir.</a:t>
            </a:r>
            <a:r>
              <a:rPr lang="tr-TR" dirty="0">
                <a:effectLst/>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16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674169"/>
            <a:ext cx="10287000" cy="1031358"/>
          </a:xfrm>
        </p:spPr>
        <p:txBody>
          <a:bodyPr>
            <a:noAutofit/>
          </a:bodyPr>
          <a:lstStyle/>
          <a:p>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Sertifikasyon Sürecinde Rol Oynayan Çevresel, Sosyal ve Yönetişim (ESG) Faktörleri</a:t>
            </a: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normAutofit fontScale="85000" lnSpcReduction="20000"/>
          </a:bodyPr>
          <a:lstStyle/>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3. Yönetişim (G) Faktörleri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 Kurumsal Yönetişim</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Şeffaflık ve Hesap Verebilirlik: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Yeşil tahvil ihraççılarının şeffaf raporlama yapması ve fonların nasıl kullanıldığını açıkça beyan etmesi gereklidir. Yönetişim süreçlerinin hesap verebilir olması önemlidir.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Etik Yönetim:</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Kurumsal etik ve yönetişim standartlarına uygunluk, ihraççıların ve projelerin sürdürülebilirlik ve sorumluluk açısından değerlendirilmesini sağlar.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 Yönetişim Yapıları ve Prosesler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Yönetim Kurulu ve Liderlik: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Yönetim kurulu üyelerinin bağımsızlığı, çeşitliliği ve liderlik yapıları göz önünde bulundurulur. İyi yönetişim uygulamaları, projelerin başarısı ve sürdürülebilirliği için kritik öneme sahiptir.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Risk Yönetimi: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Kurumların risk yönetim stratejileri, yeşil tahvillerin sertifikalandırılması sürecinde dikkate alınır. Risklerin etkin yönetimi, projelerin uzun vadeli sürdürülebilirliğini destekler.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 Uyumluluk ve Denetim</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Uyumluluk Programları: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İhraççıların, yerel ve uluslararası düzenlemelere uyum sağlaması gereklidir. Uyumluluk programları ve denetim süreçleri, yönetişim faktörleri arasında yer alır.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tr-TR" sz="1800" b="1" kern="0" dirty="0">
                <a:effectLst/>
                <a:latin typeface="Times New Roman" panose="02020603050405020304" pitchFamily="18" charset="0"/>
                <a:ea typeface="Times New Roman" panose="02020603050405020304" pitchFamily="18" charset="0"/>
              </a:rPr>
              <a:t>Bağımsız Denetim ve Doğrulama:</a:t>
            </a:r>
            <a:r>
              <a:rPr lang="tr-TR" sz="1800" kern="0" dirty="0">
                <a:effectLst/>
                <a:latin typeface="Times New Roman" panose="02020603050405020304" pitchFamily="18" charset="0"/>
                <a:ea typeface="Times New Roman" panose="02020603050405020304" pitchFamily="18" charset="0"/>
              </a:rPr>
              <a:t> Projelerin ve ihraççıların, bağımsız üçüncü taraf denetçileri tarafından düzenli olarak denetlenmesi ve doğrulanması gereklidir.</a:t>
            </a:r>
            <a:r>
              <a:rPr lang="tr-TR" dirty="0">
                <a:effectLst/>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89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938953"/>
            <a:ext cx="10287000" cy="1031358"/>
          </a:xfrm>
        </p:spPr>
        <p:txBody>
          <a:bodyPr>
            <a:noAutofit/>
          </a:bodyPr>
          <a:lstStyle/>
          <a:p>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Sertifikasyon Sürecinde Rol Oynayan Çevresel, Sosyal ve Yönetişim (ESG) Faktörleri</a:t>
            </a: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970311"/>
            <a:ext cx="10287000" cy="3890965"/>
          </a:xfrm>
        </p:spPr>
        <p:txBody>
          <a:bodyPr>
            <a:normAutofit/>
          </a:bodyPr>
          <a:lstStyle/>
          <a:p>
            <a:pPr marL="0" indent="0" algn="just">
              <a:buNone/>
            </a:pPr>
            <a:endParaRPr lang="tr-TR" sz="1800" kern="0" dirty="0">
              <a:effectLst/>
              <a:latin typeface="Times New Roman" panose="02020603050405020304" pitchFamily="18" charset="0"/>
              <a:ea typeface="Times New Roman" panose="02020603050405020304" pitchFamily="18" charset="0"/>
            </a:endParaRPr>
          </a:p>
          <a:p>
            <a:pPr marL="0" indent="0" algn="just">
              <a:buNone/>
            </a:pPr>
            <a:endParaRPr lang="tr-TR" kern="0" dirty="0">
              <a:latin typeface="Times New Roman" panose="02020603050405020304" pitchFamily="18" charset="0"/>
              <a:ea typeface="Times New Roman" panose="02020603050405020304" pitchFamily="18" charset="0"/>
            </a:endParaRPr>
          </a:p>
          <a:p>
            <a:pPr marL="0" indent="0" algn="just">
              <a:buNone/>
            </a:pPr>
            <a:r>
              <a:rPr lang="tr-TR" sz="1800" kern="0" dirty="0">
                <a:effectLst/>
                <a:latin typeface="Times New Roman" panose="02020603050405020304" pitchFamily="18" charset="0"/>
                <a:ea typeface="Times New Roman" panose="02020603050405020304" pitchFamily="18" charset="0"/>
              </a:rPr>
              <a:t>ESG faktörleri, yeşil tahvil sertifikasyon sürecinde projelerin ve ihraççıların bütüncül bir yaklaşımla değerlendirilmesini sağlar. Bu faktörler, sadece çevresel değil, aynı zamanda sosyal ve yönetişim açılarından da sürdürülebilirlik ve sorumluluk kriterlerine uygunluğu belirler. ESG kriterlerine uyum, yatırımcı güvenini artırır ve yeşil tahvil piyasasının büyümesini destekler.</a:t>
            </a:r>
            <a:r>
              <a:rPr lang="tr-TR" dirty="0">
                <a:effectLst/>
              </a:rPr>
              <a:t>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754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3566189" y="83061"/>
            <a:ext cx="10287000" cy="1031358"/>
          </a:xfrm>
        </p:spPr>
        <p:txBody>
          <a:bodyPr>
            <a:noAutofit/>
          </a:bodyPr>
          <a:lstStyle/>
          <a:p>
            <a:pPr algn="ctr"/>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YEŞİL TAHVİL SERTİFİKASI </a:t>
            </a: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YOL HARİTASI </a:t>
            </a: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852616"/>
            <a:ext cx="10287000" cy="3890965"/>
          </a:xfrm>
        </p:spPr>
        <p:txBody>
          <a:bodyPr>
            <a:normAutofit/>
          </a:bodyPr>
          <a:lstStyle/>
          <a:p>
            <a:pPr marL="0" indent="0" algn="just">
              <a:buNone/>
            </a:pPr>
            <a:endParaRPr lang="tr-TR" sz="1800" kern="0" dirty="0">
              <a:effectLst/>
              <a:latin typeface="Times New Roman" panose="02020603050405020304" pitchFamily="18" charset="0"/>
              <a:ea typeface="Times New Roman" panose="02020603050405020304" pitchFamily="18" charset="0"/>
            </a:endParaRPr>
          </a:p>
          <a:p>
            <a:pPr marL="0" indent="0" algn="just">
              <a:buNone/>
            </a:pPr>
            <a:endParaRPr lang="tr-TR" kern="0" dirty="0">
              <a:latin typeface="Times New Roman" panose="02020603050405020304" pitchFamily="18" charset="0"/>
              <a:ea typeface="Times New Roman" panose="02020603050405020304" pitchFamily="18" charset="0"/>
            </a:endParaRPr>
          </a:p>
        </p:txBody>
      </p:sp>
      <p:graphicFrame>
        <p:nvGraphicFramePr>
          <p:cNvPr id="3" name="Diyagram 2">
            <a:extLst>
              <a:ext uri="{FF2B5EF4-FFF2-40B4-BE49-F238E27FC236}">
                <a16:creationId xmlns:a16="http://schemas.microsoft.com/office/drawing/2014/main" id="{4DA1EC9B-E011-CB39-B266-6F9F24D1F351}"/>
              </a:ext>
            </a:extLst>
          </p:cNvPr>
          <p:cNvGraphicFramePr/>
          <p:nvPr>
            <p:extLst>
              <p:ext uri="{D42A27DB-BD31-4B8C-83A1-F6EECF244321}">
                <p14:modId xmlns:p14="http://schemas.microsoft.com/office/powerpoint/2010/main" val="2639741063"/>
              </p:ext>
            </p:extLst>
          </p:nvPr>
        </p:nvGraphicFramePr>
        <p:xfrm>
          <a:off x="2032000" y="1243272"/>
          <a:ext cx="8128000" cy="477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a:extLst>
              <a:ext uri="{FF2B5EF4-FFF2-40B4-BE49-F238E27FC236}">
                <a16:creationId xmlns:a16="http://schemas.microsoft.com/office/drawing/2014/main" id="{7BDA55B7-2E08-7F5E-1966-B7E70F034717}"/>
              </a:ext>
            </a:extLst>
          </p:cNvPr>
          <p:cNvSpPr txBox="1"/>
          <p:nvPr/>
        </p:nvSpPr>
        <p:spPr>
          <a:xfrm>
            <a:off x="191535" y="2400848"/>
            <a:ext cx="2771553" cy="2462213"/>
          </a:xfrm>
          <a:prstGeom prst="rect">
            <a:avLst/>
          </a:prstGeom>
          <a:noFill/>
        </p:spPr>
        <p:txBody>
          <a:bodyPr wrap="square">
            <a:spAutoFit/>
          </a:bodyPr>
          <a:lstStyle/>
          <a:p>
            <a:pPr algn="just"/>
            <a:r>
              <a:rPr lang="tr-TR" sz="1400" b="1" kern="0" dirty="0">
                <a:latin typeface="Times New Roman" panose="02020603050405020304" pitchFamily="18" charset="0"/>
                <a:ea typeface="Times New Roman" panose="02020603050405020304" pitchFamily="18" charset="0"/>
                <a:cs typeface="Times New Roman" panose="02020603050405020304" pitchFamily="18" charset="0"/>
              </a:rPr>
              <a:t>Ş</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irketlerin yeşil tahvil sertifikası almasını sağlamak için izlemeleri gereken süreci kapsamlı bir şekilde ele alınmıştır. Hazırlık ve planlama aşamasından başlayarak, sertifikasyon, finansman yönetimi, izleme ve değerlendirme ile iletişim ve şeffaflık süreçlerine kadar her adımın dikkatlice yönetilmesi gerekmektedir. </a:t>
            </a:r>
            <a:endParaRPr lang="tr-TR"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id="{BFEA0AC9-32FB-CF79-D6E2-3A7EB6861401}"/>
              </a:ext>
            </a:extLst>
          </p:cNvPr>
          <p:cNvSpPr txBox="1"/>
          <p:nvPr/>
        </p:nvSpPr>
        <p:spPr>
          <a:xfrm>
            <a:off x="9207796" y="2555947"/>
            <a:ext cx="2675712" cy="1938992"/>
          </a:xfrm>
          <a:prstGeom prst="rect">
            <a:avLst/>
          </a:prstGeom>
          <a:noFill/>
        </p:spPr>
        <p:txBody>
          <a:bodyPr wrap="square">
            <a:spAutoFit/>
          </a:bodyPr>
          <a:lstStyle/>
          <a:p>
            <a:pPr algn="just"/>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Bu süreç, şirketlerin sadece çevresel sürdürülebilirliği artırmalarına değil, aynı zamanda yatırımcı güvenini sağlamalarına ve yeşil tahvil piyasasında etkin bir rol oynamalarına yardımcı olacaktır.</a:t>
            </a:r>
            <a:endParaRPr lang="tr-TR" sz="15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4495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p:txBody>
          <a:bodyPr/>
          <a:lstStyle/>
          <a:p>
            <a:r>
              <a:rPr lang="tr-TR" i="1" dirty="0">
                <a:latin typeface="Times New Roman" panose="02020603050405020304" pitchFamily="18" charset="0"/>
                <a:cs typeface="Times New Roman" panose="02020603050405020304" pitchFamily="18" charset="0"/>
              </a:rPr>
              <a:t>TAHVİL NEDİR? </a:t>
            </a:r>
            <a:br>
              <a:rPr lang="tr-TR" i="1" dirty="0">
                <a:latin typeface="Times New Roman" panose="02020603050405020304" pitchFamily="18" charset="0"/>
                <a:cs typeface="Times New Roman" panose="02020603050405020304" pitchFamily="18" charset="0"/>
              </a:rPr>
            </a:br>
            <a:endParaRPr lang="tr-TR" i="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60309153-7691-6865-2343-C194463333AA}"/>
              </a:ext>
            </a:extLst>
          </p:cNvPr>
          <p:cNvSpPr>
            <a:spLocks noGrp="1"/>
          </p:cNvSpPr>
          <p:nvPr>
            <p:ph idx="1"/>
          </p:nvPr>
        </p:nvSpPr>
        <p:spPr>
          <a:xfrm>
            <a:off x="952500" y="1786271"/>
            <a:ext cx="10287000" cy="4390692"/>
          </a:xfrm>
        </p:spPr>
        <p:txBody>
          <a:bodyPr>
            <a:normAutofit/>
          </a:bodyPr>
          <a:lstStyle/>
          <a:p>
            <a:pPr marL="0" indent="0" algn="just">
              <a:buNone/>
            </a:pPr>
            <a:r>
              <a:rPr lang="tr-TR" sz="2000" b="1" dirty="0">
                <a:solidFill>
                  <a:srgbClr val="191F2A"/>
                </a:solidFill>
                <a:effectLst/>
                <a:latin typeface="Times New Roman" panose="02020603050405020304" pitchFamily="18" charset="0"/>
                <a:cs typeface="Times New Roman" panose="02020603050405020304" pitchFamily="18" charset="0"/>
              </a:rPr>
              <a:t>Tahvil; bir yatırımcının devlet veya kurumsal işletmelerin finansman ihtiyacını karşılamak amacıyla onlara belirli bir süre değişken ya da sabit bir faiz oranı ile borç verdiği ve vade sonunda faiz getirisi elde ettiği bir yatırım biçimidir. Vadesi 1 yıldan fazla olan tahvil, yazılı bir senettir. Tahvil sahibi olan yatırımcı, tahvil ihraççısının alacaklısı konumundadır.</a:t>
            </a:r>
          </a:p>
          <a:p>
            <a:pPr marL="0" indent="0" algn="just">
              <a:buNone/>
            </a:pPr>
            <a:endParaRPr lang="tr-TR" sz="2000" b="1" dirty="0">
              <a:solidFill>
                <a:srgbClr val="191F2A"/>
              </a:solidFill>
              <a:latin typeface="Times New Roman" panose="02020603050405020304" pitchFamily="18" charset="0"/>
              <a:cs typeface="Times New Roman" panose="02020603050405020304" pitchFamily="18" charset="0"/>
            </a:endParaRPr>
          </a:p>
          <a:p>
            <a:pPr marL="0" indent="0" algn="just">
              <a:buNone/>
            </a:pPr>
            <a:r>
              <a:rPr lang="tr-TR" sz="2000" b="1" dirty="0">
                <a:solidFill>
                  <a:srgbClr val="191F2A"/>
                </a:solidFill>
                <a:effectLst/>
                <a:latin typeface="Times New Roman" panose="02020603050405020304" pitchFamily="18" charset="0"/>
                <a:cs typeface="Times New Roman" panose="02020603050405020304" pitchFamily="18" charset="0"/>
              </a:rPr>
              <a:t>Kısa vadeli finansman ihtiyacını karşılamak için borçlanmayı tercih eden özel şirketler tahvil çıkartırlar. Faiz getirisini beklentilerine uygun gören yatırımcılar da tahvili satın alma yolunu seçerler. Belirli dönemlerde şirket tarafından tahvil sahiplerine belirli bir faiz ödemesi yapılır. Bu ödemeler genellikle 6 ayda bir sunulur. Tahvilin vadesi sona erdiğinde ise şirket, tahvili yatırımcıdan anapara karşılığında geri kalır. Vade süresince alınan faiz ödemeleri yatırımcının kârını oluşturur. Şirket açısından bakıldığında ise, şirketin kısa vadeli finansman ihtiyacı karşılanmış olmaktadır. Bu ilişki, tahvil alım-satımının özünü oluşturur.</a:t>
            </a:r>
          </a:p>
          <a:p>
            <a:pPr marL="0" indent="0" algn="just">
              <a:buNone/>
            </a:pPr>
            <a:endParaRPr lang="tr-TR" dirty="0"/>
          </a:p>
        </p:txBody>
      </p:sp>
    </p:spTree>
    <p:extLst>
      <p:ext uri="{BB962C8B-B14F-4D97-AF65-F5344CB8AC3E}">
        <p14:creationId xmlns:p14="http://schemas.microsoft.com/office/powerpoint/2010/main" val="24508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818707"/>
            <a:ext cx="10287000" cy="1332357"/>
          </a:xfrm>
        </p:spPr>
        <p:txBody>
          <a:bodyPr>
            <a:noAutofit/>
          </a:bodyPr>
          <a:lstStyle/>
          <a:p>
            <a:pPr algn="ct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Yeşil Tahvil Sertifikasyon Yolculuğunda Yatırımcılar, Düzenleyiciler ve STK'ların Rolü</a:t>
            </a:r>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483517"/>
            <a:ext cx="10287000" cy="4555776"/>
          </a:xfrm>
        </p:spPr>
        <p:txBody>
          <a:bodyPr>
            <a:noAutofit/>
          </a:bodyPr>
          <a:lstStyle/>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1. Yatırımcılar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 Talep Yaratma ve Piyasa Gelişimi</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 Yatırım Talebi: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Yatırımcılar, yeşil tahvillere olan talepleriyle piyasayı yönlendirirler. Sürdürülebilir ve çevresel fayda sağlayan projelere yatırım yapma isteği, yeşil tahvil piyasasının büyümesini teşvik eder.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Portföy Çeşitlendirmesi: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Yatırımcılar, portföylerini çeşitlendirmek ve çevresel riskleri azaltmak amacıyla yeşil tahvillere yatırım yaparlar. Bu durum, piyasada likiditeyi artırır ve yeşil tahvillerin cazibesini artırır.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B. Denetim ve Doğrulama</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Bağımsız Değerlendirme:</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Yatırımcılar, yeşil tahvillerin sertifikasyon sürecinde bağımsız üçüncü taraf değerlendirmelerini talep ederler. Bu, projelerin gerçekten çevresel fayda sağladığını doğrulamak için önemlidir.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Raporlama ve Şeffaflık:</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Yatırımcılar, düzenli raporlama ve şeffaflık talep ederler. Projelerin ilerlemesi ve çevresel etkiler hakkında ayrıntılı bilgi almak, yatırımcıların güvenini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C. Aktif Katılım</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Yatırımcı Geri Bildirimi: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Yatırımcılar, projeler ve fonların kullanımı hakkında geri bildirimde bulunarak sürecin iyileştirilmesine katkıda bulunurlar.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Paydaş Katılımı:</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Yatırımcılar, yeşil tahvil ihraççıları ve diğer paydaşlarla etkileşimde bulunarak sürdürülebilirlik standartlarının geliştirilmesine katkı sağlarlar.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tr-TR" sz="12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456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817338"/>
            <a:ext cx="10287000" cy="1332357"/>
          </a:xfrm>
        </p:spPr>
        <p:txBody>
          <a:bodyPr>
            <a:noAutofit/>
          </a:bodyPr>
          <a:lstStyle/>
          <a:p>
            <a:pPr algn="ct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Yeşil Tahvil Sertifikasyon Yolculuğunda Yatırımcılar, Düzenleyiciler ve STK'ların Rolü</a:t>
            </a:r>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483517"/>
            <a:ext cx="10287000" cy="4523878"/>
          </a:xfrm>
        </p:spPr>
        <p:txBody>
          <a:bodyPr>
            <a:normAutofit fontScale="92500" lnSpcReduction="10000"/>
          </a:bodyPr>
          <a:lstStyle/>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2. Düzenleyiciler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 Çerçeve ve Standartların Belirlenmesi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Yasal Düzenlemeler: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Düzenleyiciler, yeşil tahviller için yasal çerçeveler ve standartlar belirlerler. Bu düzenlemeler, piyasanın güvenilirliğini ve şeffaflığını artırır.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Uluslararası Standartlara Uyum:</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Düzenleyiciler, uluslararası standartlara ve en iyi uygulamalara uyum sağlamak için yerel düzenlemeleri adapte ederler. Örneğin, Avrupa Yeşil Tahvil Standardı gibi.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 Denetim ve Gözetim</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Uyum ve Denetim:</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Düzenleyiciler, yeşil tahvil ihraççılarını denetleyerek, projelerin belirlenen kriterlere uygunluğunu kontrol ederler. Bu, piyasa katılımcılarının güvenini artırır.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Raporlama Zorunlulukları:</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Düzenleyiciler, ihraççıların düzenli ve şeffaf raporlama yapmalarını sağlarlar. Bu raporlamalar, projelerin çevresel etkilerini ve fonların kullanımını kapsar.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 Teşvikler ve Destekler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Mali Teşvikler: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Düzenleyiciler, yeşil tahvil ihraççılarına ve yatırımcılara mali teşvikler sunarak piyasayı desteklerler. Vergi indirimleri ve sübvansiyonlar gibi teşvikler bu kapsamda değerlendirilebilir.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rPr>
              <a:t>Eğitim ve Bilinçlendirme:</a:t>
            </a:r>
            <a:r>
              <a:rPr lang="tr-TR" sz="1800" kern="0" dirty="0">
                <a:effectLst/>
                <a:latin typeface="Times New Roman" panose="02020603050405020304" pitchFamily="18" charset="0"/>
                <a:ea typeface="Times New Roman" panose="02020603050405020304" pitchFamily="18" charset="0"/>
              </a:rPr>
              <a:t> Düzenleyiciler, piyasa katılımcılarını bilgilendirici programlar ve eğitimlerle destekleyerek yeşil tahvil piyasasının büyümesine katkıda bulunurlar.</a:t>
            </a:r>
            <a:r>
              <a:rPr lang="tr-TR" dirty="0">
                <a:effectLst/>
              </a:rPr>
              <a:t> </a:t>
            </a:r>
            <a:endParaRPr lang="tr-TR" sz="1800"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2874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82333"/>
            <a:ext cx="10287000" cy="1332357"/>
          </a:xfrm>
        </p:spPr>
        <p:txBody>
          <a:bodyPr>
            <a:noAutofit/>
          </a:bodyPr>
          <a:lstStyle/>
          <a:p>
            <a:pPr algn="ct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Yeşil Tahvil Sertifikasyon Yolculuğunda Yatırımcılar, Düzenleyiciler ve STK'ların Rolü</a:t>
            </a:r>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952500" y="1627896"/>
            <a:ext cx="10287000" cy="4396288"/>
          </a:xfrm>
        </p:spPr>
        <p:txBody>
          <a:bodyPr>
            <a:noAutofit/>
          </a:bodyPr>
          <a:lstStyle/>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3. Sivil Toplum Kuruluşları (STK'lar)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 Standartların Geliştirilmesi ve Yaygınlaştırılması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Bağımsız Değerlendirme:</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STK'lar, yeşil tahvil projelerinin çevresel ve sosyal etkilerini bağımsız olarak değerlendirir ve sertifikasyon sürecine katkı sağlarlar.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Standartların Belirlenmesi: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STK'lar,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Bond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Principles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(GBP) ve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Bonds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(CBS) gibi uluslararası standartların geliştirilmesine ve yaygınlaştırılmasına katkıda bulunurlar.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B. Şeffaflık ve Hesap Verebilirlik</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Gözetim ve İzleme:</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STK'lar, yeşil tahvil projelerinin uygulanmasını ve çevresel hedeflere ulaşılıp ulaşılmadığını izlerler. Bu, projelerin etkili ve sorumlu bir şekilde yönetilmesini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Raporlama:</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STK'lar, projelerin ilerlemesi ve çevresel etkileri hakkında bağımsız raporlar hazırlayarak kamuoyunu bilgilendirirler. Bu, şeffaflık ve hesap verebilirliği artırır.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C. Eğitim ve Bilinçlendirme</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Bilinçlendirme Kampanyaları:</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STK'lar, yeşil tahvillerin faydaları ve önemini anlatan bilinçlendirme kampanyaları düzenlerler. Bu, hem yatırımcılar hem de genel kamuoyu için farkındalık yaratır.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Eğitim Programları:</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STK'lar, şirketlere ve diğer paydaşlara yönelik eğitim programları düzenleyerek yeşil tahvil ihraç süreçlerinin anlaşılmasını sağlarlar.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760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4FF297-1E6F-7985-A3D2-F16BE3EA2685}"/>
              </a:ext>
            </a:extLst>
          </p:cNvPr>
          <p:cNvSpPr>
            <a:spLocks noGrp="1"/>
          </p:cNvSpPr>
          <p:nvPr>
            <p:ph type="title"/>
          </p:nvPr>
        </p:nvSpPr>
        <p:spPr>
          <a:xfrm>
            <a:off x="952500" y="1111435"/>
            <a:ext cx="10287000" cy="1139455"/>
          </a:xfrm>
        </p:spPr>
        <p:txBody>
          <a:bodyPr>
            <a:normAutofit/>
          </a:bodyPr>
          <a:lstStyle/>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 Sertifikası Almış Olan Başarılı Şirket ve Proje Örnekleri</a:t>
            </a:r>
            <a:br>
              <a:rPr lang="tr-TR" sz="1800" kern="100" dirty="0">
                <a:effectLst/>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Metin Yer Tutucusu 2">
            <a:extLst>
              <a:ext uri="{FF2B5EF4-FFF2-40B4-BE49-F238E27FC236}">
                <a16:creationId xmlns:a16="http://schemas.microsoft.com/office/drawing/2014/main" id="{57EDFD10-663C-EB4A-7AC0-16789250730F}"/>
              </a:ext>
            </a:extLst>
          </p:cNvPr>
          <p:cNvSpPr>
            <a:spLocks noGrp="1"/>
          </p:cNvSpPr>
          <p:nvPr>
            <p:ph type="body" idx="1"/>
          </p:nvPr>
        </p:nvSpPr>
        <p:spPr/>
        <p:txBody>
          <a:bodyPr/>
          <a:lstStyle/>
          <a:p>
            <a:r>
              <a:rPr lang="tr-TR" dirty="0"/>
              <a:t>TÜRKİYE İŞ BANKASI</a:t>
            </a:r>
          </a:p>
        </p:txBody>
      </p:sp>
      <p:sp>
        <p:nvSpPr>
          <p:cNvPr id="4" name="İçerik Yer Tutucusu 3">
            <a:extLst>
              <a:ext uri="{FF2B5EF4-FFF2-40B4-BE49-F238E27FC236}">
                <a16:creationId xmlns:a16="http://schemas.microsoft.com/office/drawing/2014/main" id="{6206E922-D373-9126-A876-9300A28C4925}"/>
              </a:ext>
            </a:extLst>
          </p:cNvPr>
          <p:cNvSpPr>
            <a:spLocks noGrp="1"/>
          </p:cNvSpPr>
          <p:nvPr>
            <p:ph sz="half" idx="2"/>
          </p:nvPr>
        </p:nvSpPr>
        <p:spPr/>
        <p:txBody>
          <a:bodyPr>
            <a:normAutofit/>
          </a:bodyPr>
          <a:lstStyle/>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Yenilenebilir Enerji ve Enerji Verimliliği Projeleri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400 milyon USD</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Detaylar: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Türkiye İş Bankası, yenilenebilir enerji ve enerji verimliliği projelerini finanse etmek amacıyla 400 milyon USD tutarında yeşil tahvil ihraç etmiştir. Bu tahviller, rüzgar ve güneş enerjisi santralleri gibi projeleri finanse etmekte kullanılmıştır.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
        <p:nvSpPr>
          <p:cNvPr id="5" name="Metin Yer Tutucusu 4">
            <a:extLst>
              <a:ext uri="{FF2B5EF4-FFF2-40B4-BE49-F238E27FC236}">
                <a16:creationId xmlns:a16="http://schemas.microsoft.com/office/drawing/2014/main" id="{17F5089C-8A46-2C0D-AD59-86A43BB31171}"/>
              </a:ext>
            </a:extLst>
          </p:cNvPr>
          <p:cNvSpPr>
            <a:spLocks noGrp="1"/>
          </p:cNvSpPr>
          <p:nvPr>
            <p:ph type="body" sz="quarter" idx="3"/>
          </p:nvPr>
        </p:nvSpPr>
        <p:spPr/>
        <p:txBody>
          <a:bodyPr/>
          <a:lstStyle/>
          <a:p>
            <a:r>
              <a:rPr lang="tr-TR" dirty="0"/>
              <a:t>GARANTİ BBVA</a:t>
            </a:r>
          </a:p>
        </p:txBody>
      </p:sp>
      <p:sp>
        <p:nvSpPr>
          <p:cNvPr id="6" name="İçerik Yer Tutucusu 5">
            <a:extLst>
              <a:ext uri="{FF2B5EF4-FFF2-40B4-BE49-F238E27FC236}">
                <a16:creationId xmlns:a16="http://schemas.microsoft.com/office/drawing/2014/main" id="{515433D7-7329-85AD-19A3-7957BABA3B3C}"/>
              </a:ext>
            </a:extLst>
          </p:cNvPr>
          <p:cNvSpPr>
            <a:spLocks noGrp="1"/>
          </p:cNvSpPr>
          <p:nvPr>
            <p:ph sz="quarter" idx="4"/>
          </p:nvPr>
        </p:nvSpPr>
        <p:spPr/>
        <p:txBody>
          <a:bodyPr>
            <a:normAutofit/>
          </a:bodyPr>
          <a:lstStyle/>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Çevre Dostu Ulaşım ve Yenilenebilir Enerji Projeleri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50 milyon USD</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Detaylar: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Garanti BBVA, çevre dostu ulaşım ve yenilenebilir enerji projelerini desteklemek amacıyla 50 milyon USD tutarında yeşil tahvil ihraç etmiştir. Bu tahviller, güneş ve rüzgar enerjisi projeleri ile elektrikli araç altyapısı projelerine yatırım yapmıştır.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68110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4FF297-1E6F-7985-A3D2-F16BE3EA2685}"/>
              </a:ext>
            </a:extLst>
          </p:cNvPr>
          <p:cNvSpPr>
            <a:spLocks noGrp="1"/>
          </p:cNvSpPr>
          <p:nvPr>
            <p:ph type="title"/>
          </p:nvPr>
        </p:nvSpPr>
        <p:spPr>
          <a:xfrm>
            <a:off x="952500" y="1032702"/>
            <a:ext cx="10287000" cy="1139455"/>
          </a:xfrm>
        </p:spPr>
        <p:txBody>
          <a:bodyPr>
            <a:normAutofit/>
          </a:bodyPr>
          <a:lstStyle/>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 Sertifikası Almış Olan Başarılı Şirket ve Proje Örnekleri</a:t>
            </a:r>
            <a:br>
              <a:rPr lang="tr-TR" sz="1800" kern="100" dirty="0">
                <a:effectLst/>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Metin Yer Tutucusu 2">
            <a:extLst>
              <a:ext uri="{FF2B5EF4-FFF2-40B4-BE49-F238E27FC236}">
                <a16:creationId xmlns:a16="http://schemas.microsoft.com/office/drawing/2014/main" id="{57EDFD10-663C-EB4A-7AC0-16789250730F}"/>
              </a:ext>
            </a:extLst>
          </p:cNvPr>
          <p:cNvSpPr>
            <a:spLocks noGrp="1"/>
          </p:cNvSpPr>
          <p:nvPr>
            <p:ph type="body" idx="1"/>
          </p:nvPr>
        </p:nvSpPr>
        <p:spPr/>
        <p:txBody>
          <a:bodyPr>
            <a:normAutofit/>
          </a:bodyPr>
          <a:lstStyle/>
          <a:p>
            <a:r>
              <a:rPr lang="tr-TR" dirty="0"/>
              <a:t>APPLE</a:t>
            </a:r>
          </a:p>
        </p:txBody>
      </p:sp>
      <p:sp>
        <p:nvSpPr>
          <p:cNvPr id="4" name="İçerik Yer Tutucusu 3">
            <a:extLst>
              <a:ext uri="{FF2B5EF4-FFF2-40B4-BE49-F238E27FC236}">
                <a16:creationId xmlns:a16="http://schemas.microsoft.com/office/drawing/2014/main" id="{6206E922-D373-9126-A876-9300A28C4925}"/>
              </a:ext>
            </a:extLst>
          </p:cNvPr>
          <p:cNvSpPr>
            <a:spLocks noGrp="1"/>
          </p:cNvSpPr>
          <p:nvPr>
            <p:ph sz="half" idx="2"/>
          </p:nvPr>
        </p:nvSpPr>
        <p:spPr/>
        <p:txBody>
          <a:bodyPr>
            <a:normAutofit/>
          </a:bodyPr>
          <a:lstStyle/>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Çevresel Sürdürülebilirlik Projeleri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2.5 milyar USD</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Detaylar: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Apple, enerji verimliliği artırma, yenilenebilir enerji kaynaklarına geçiş ve geri dönüşüm programları gibi çevresel sürdürülebilirlik projelerini finanse etmek amacıyla 2.5 milyar USD tutarında yeşil tahvil ihraç etmiştir. Bu tahviller, şirketin karbon nötrlüğüne ulaşma hedefini desteklemiştir.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
        <p:nvSpPr>
          <p:cNvPr id="5" name="Metin Yer Tutucusu 4">
            <a:extLst>
              <a:ext uri="{FF2B5EF4-FFF2-40B4-BE49-F238E27FC236}">
                <a16:creationId xmlns:a16="http://schemas.microsoft.com/office/drawing/2014/main" id="{17F5089C-8A46-2C0D-AD59-86A43BB31171}"/>
              </a:ext>
            </a:extLst>
          </p:cNvPr>
          <p:cNvSpPr>
            <a:spLocks noGrp="1"/>
          </p:cNvSpPr>
          <p:nvPr>
            <p:ph type="body" sz="quarter" idx="3"/>
          </p:nvPr>
        </p:nvSpPr>
        <p:spPr/>
        <p:txBody>
          <a:bodyPr>
            <a:normAutofit/>
          </a:bodyPr>
          <a:lstStyle/>
          <a:p>
            <a:r>
              <a:rPr lang="tr-TR" dirty="0" err="1"/>
              <a:t>European</a:t>
            </a:r>
            <a:r>
              <a:rPr lang="tr-TR" dirty="0"/>
              <a:t> </a:t>
            </a:r>
            <a:r>
              <a:rPr lang="tr-TR" dirty="0" err="1"/>
              <a:t>Investment</a:t>
            </a:r>
            <a:r>
              <a:rPr lang="tr-TR" dirty="0"/>
              <a:t> Bank (EIB) </a:t>
            </a:r>
          </a:p>
        </p:txBody>
      </p:sp>
      <p:sp>
        <p:nvSpPr>
          <p:cNvPr id="6" name="İçerik Yer Tutucusu 5">
            <a:extLst>
              <a:ext uri="{FF2B5EF4-FFF2-40B4-BE49-F238E27FC236}">
                <a16:creationId xmlns:a16="http://schemas.microsoft.com/office/drawing/2014/main" id="{515433D7-7329-85AD-19A3-7957BABA3B3C}"/>
              </a:ext>
            </a:extLst>
          </p:cNvPr>
          <p:cNvSpPr>
            <a:spLocks noGrp="1"/>
          </p:cNvSpPr>
          <p:nvPr>
            <p:ph sz="quarter" idx="4"/>
          </p:nvPr>
        </p:nvSpPr>
        <p:spPr/>
        <p:txBody>
          <a:bodyPr>
            <a:normAutofit/>
          </a:bodyPr>
          <a:lstStyle/>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Çeşitli Çevresel Projeler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100 milyar EUR (Toplam yeşil tahvil ihraç büyüklüğü)</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Detaylar: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EIB, enerji verimliliği, yenilenebilir enerji, su yönetimi ve sürdürülebilir ulaşım gibi geniş bir yelpazede çevresel projeleri finanse etmek için toplamda 100 milyar EUR tutarında yeşil tahvil ihraç etmiştir.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789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4FF297-1E6F-7985-A3D2-F16BE3EA2685}"/>
              </a:ext>
            </a:extLst>
          </p:cNvPr>
          <p:cNvSpPr>
            <a:spLocks noGrp="1"/>
          </p:cNvSpPr>
          <p:nvPr>
            <p:ph type="title"/>
          </p:nvPr>
        </p:nvSpPr>
        <p:spPr>
          <a:xfrm>
            <a:off x="952500" y="953664"/>
            <a:ext cx="10287000" cy="1139455"/>
          </a:xfrm>
        </p:spPr>
        <p:txBody>
          <a:bodyPr>
            <a:normAutofit/>
          </a:bodyPr>
          <a:lstStyle/>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 Sertifikası Almış Olan Başarılı Şirket ve Proje Örnekleri</a:t>
            </a:r>
            <a:br>
              <a:rPr lang="tr-TR" sz="1800" kern="100" dirty="0">
                <a:effectLst/>
                <a:latin typeface="Aptos" panose="020B0004020202020204" pitchFamily="34" charset="0"/>
                <a:ea typeface="Aptos" panose="020B0004020202020204" pitchFamily="34" charset="0"/>
                <a:cs typeface="Times New Roman" panose="02020603050405020304" pitchFamily="18" charset="0"/>
              </a:rPr>
            </a:br>
            <a:endParaRPr lang="tr-TR" dirty="0"/>
          </a:p>
        </p:txBody>
      </p:sp>
      <p:sp>
        <p:nvSpPr>
          <p:cNvPr id="3" name="Metin Yer Tutucusu 2">
            <a:extLst>
              <a:ext uri="{FF2B5EF4-FFF2-40B4-BE49-F238E27FC236}">
                <a16:creationId xmlns:a16="http://schemas.microsoft.com/office/drawing/2014/main" id="{57EDFD10-663C-EB4A-7AC0-16789250730F}"/>
              </a:ext>
            </a:extLst>
          </p:cNvPr>
          <p:cNvSpPr>
            <a:spLocks noGrp="1"/>
          </p:cNvSpPr>
          <p:nvPr>
            <p:ph type="body" idx="1"/>
          </p:nvPr>
        </p:nvSpPr>
        <p:spPr/>
        <p:txBody>
          <a:bodyPr>
            <a:normAutofit/>
          </a:bodyPr>
          <a:lstStyle/>
          <a:p>
            <a:r>
              <a:rPr lang="tr-TR" dirty="0"/>
              <a:t>Toyota Motor </a:t>
            </a:r>
            <a:r>
              <a:rPr lang="tr-TR" dirty="0" err="1"/>
              <a:t>CorporatIon</a:t>
            </a:r>
            <a:r>
              <a:rPr lang="tr-TR" dirty="0"/>
              <a:t> </a:t>
            </a:r>
          </a:p>
        </p:txBody>
      </p:sp>
      <p:sp>
        <p:nvSpPr>
          <p:cNvPr id="4" name="İçerik Yer Tutucusu 3">
            <a:extLst>
              <a:ext uri="{FF2B5EF4-FFF2-40B4-BE49-F238E27FC236}">
                <a16:creationId xmlns:a16="http://schemas.microsoft.com/office/drawing/2014/main" id="{6206E922-D373-9126-A876-9300A28C4925}"/>
              </a:ext>
            </a:extLst>
          </p:cNvPr>
          <p:cNvSpPr>
            <a:spLocks noGrp="1"/>
          </p:cNvSpPr>
          <p:nvPr>
            <p:ph sz="half" idx="2"/>
          </p:nvPr>
        </p:nvSpPr>
        <p:spPr/>
        <p:txBody>
          <a:bodyPr>
            <a:normAutofit/>
          </a:bodyPr>
          <a:lstStyle/>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Hibrit ve Elektrikli Araç Geliştirme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1.75 milyar USD</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Detaylar: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Toyota, hibrit ve elektrikli araçların geliştirilmesi ve üretimi için 1.75 milyar USD tutarında yeşil tahvil ihraç etmiştir. Bu tahviller, çevre dostu araçların üretimini ve altyapısını desteklemektedir.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
        <p:nvSpPr>
          <p:cNvPr id="5" name="Metin Yer Tutucusu 4">
            <a:extLst>
              <a:ext uri="{FF2B5EF4-FFF2-40B4-BE49-F238E27FC236}">
                <a16:creationId xmlns:a16="http://schemas.microsoft.com/office/drawing/2014/main" id="{17F5089C-8A46-2C0D-AD59-86A43BB31171}"/>
              </a:ext>
            </a:extLst>
          </p:cNvPr>
          <p:cNvSpPr>
            <a:spLocks noGrp="1"/>
          </p:cNvSpPr>
          <p:nvPr>
            <p:ph type="body" sz="quarter" idx="3"/>
          </p:nvPr>
        </p:nvSpPr>
        <p:spPr/>
        <p:txBody>
          <a:bodyPr>
            <a:normAutofit/>
          </a:bodyPr>
          <a:lstStyle/>
          <a:p>
            <a:r>
              <a:rPr lang="tr-TR" dirty="0"/>
              <a:t>IBERDROLA</a:t>
            </a:r>
          </a:p>
        </p:txBody>
      </p:sp>
      <p:sp>
        <p:nvSpPr>
          <p:cNvPr id="6" name="İçerik Yer Tutucusu 5">
            <a:extLst>
              <a:ext uri="{FF2B5EF4-FFF2-40B4-BE49-F238E27FC236}">
                <a16:creationId xmlns:a16="http://schemas.microsoft.com/office/drawing/2014/main" id="{515433D7-7329-85AD-19A3-7957BABA3B3C}"/>
              </a:ext>
            </a:extLst>
          </p:cNvPr>
          <p:cNvSpPr>
            <a:spLocks noGrp="1"/>
          </p:cNvSpPr>
          <p:nvPr>
            <p:ph sz="quarter" idx="4"/>
          </p:nvPr>
        </p:nvSpPr>
        <p:spPr/>
        <p:txBody>
          <a:bodyPr>
            <a:normAutofit/>
          </a:bodyPr>
          <a:lstStyle/>
          <a:p>
            <a:pPr marL="0" lvl="0" indent="0">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Proje:</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Yenilenebilir Enerji Projeleri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4 milyar EUR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Detaylar: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İspanyol enerji şirketi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Iberdrola</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rüzgar ve güneş enerjisi projeleri gibi yenilenebilir enerji yatırımlarını finanse etmek için 4 milyar EUR tutarında yeşil tahvil ihraç etmiştir.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79478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930854"/>
            <a:ext cx="10287000" cy="1332357"/>
          </a:xfrm>
        </p:spPr>
        <p:txBody>
          <a:bodyPr>
            <a:noAutofit/>
          </a:bodyPr>
          <a:lstStyle/>
          <a:p>
            <a:pPr algn="ctr"/>
            <a:br>
              <a:rPr lang="tr-TR" sz="1800" i="1" dirty="0">
                <a:latin typeface="Times New Roman" panose="02020603050405020304" pitchFamily="18" charset="0"/>
                <a:cs typeface="Times New Roman" panose="02020603050405020304" pitchFamily="18" charset="0"/>
              </a:rPr>
            </a:br>
            <a:r>
              <a:rPr lang="tr-TR" sz="1800" i="1" dirty="0">
                <a:latin typeface="Times New Roman" panose="02020603050405020304" pitchFamily="18" charset="0"/>
                <a:cs typeface="Times New Roman" panose="02020603050405020304" pitchFamily="18" charset="0"/>
              </a:rPr>
              <a:t>SERTİFİKASYON SÜRECİ NASIL DAHA BAŞARILI OLUR???</a:t>
            </a:r>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646030"/>
            <a:ext cx="10287000" cy="4866916"/>
          </a:xfrm>
        </p:spPr>
        <p:txBody>
          <a:bodyPr>
            <a:noAutofit/>
          </a:bodyPr>
          <a:lstStyle/>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Net ve Açık İletişim:</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Tüm paydaşlar arasında net ve açık iletişim kurmak önemlidir. Projenin amaçları, süreçler ve beklentiler hakkında düzenli olarak iletişim sağlanmalıdır.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Etkin Proje Yönetimi: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Proje yönetimi sürecini etkin bir şekilde yönetmek, sürecin başarılı bir şekilde tamamlanmasını sağlar. Zaman çizelgeleri, kaynak tahsisi ve risk yönetimi gibi unsurlar dikkate alınmalıdır.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Uygun Standartlara Uygunluk:</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Uluslararası standartlara uygunluğu sağlamak, sertifikasyon sürecinin güvenilirliğini artırır. Örneğin,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Bond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Principles</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(GBP) veya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Bonds</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(CBS) gibi kabul görmüş standartlara uyum önemlidir.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Bağımsız Denetimler:</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Sertifikasyon sürecinde bağımsız denetimler önemlidir. Bu denetimler, projenin ve finansmanın belirlenen kriterlere uygun olduğunu doğrular ve güvenilirliği artırır.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Sürdürülebilirlik Raporlaması:</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Süreç boyunca düzenli olarak sürdürülebilirlik raporları hazırlanmalıdır. Bu raporlar, projenin çevresel ve sosyal etkilerini değerlendirir ve şeffaflığı artırır.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Paydaş Katılımı:</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Sürecin tüm paydaşları, projenin planlanması, uygulanması ve değerlendirilmesi sürecine aktif olarak katılmalıdır. Paydaşların fikirleri ve geri bildirimleri, sürecin iyileştirilmesine katkı sağlar.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Eğitim ve Kapasite Geliştirme:</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Tüm paydaşlar için eğitim ve kapasite geliştirme programları düzenlenmelidir. Bu, sürecin daha etkin ve verimli bir şekilde yönetilmesine yardımcı olur.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300" b="1" kern="0" dirty="0">
                <a:effectLst/>
                <a:latin typeface="Times New Roman" panose="02020603050405020304" pitchFamily="18" charset="0"/>
                <a:ea typeface="Times New Roman" panose="02020603050405020304" pitchFamily="18" charset="0"/>
              </a:rPr>
              <a:t>8-       Sürekli İyileştirme:</a:t>
            </a:r>
            <a:r>
              <a:rPr lang="tr-TR" sz="1300" kern="0" dirty="0">
                <a:effectLst/>
                <a:latin typeface="Times New Roman" panose="02020603050405020304" pitchFamily="18" charset="0"/>
                <a:ea typeface="Times New Roman" panose="02020603050405020304" pitchFamily="18" charset="0"/>
              </a:rPr>
              <a:t> Süreç boyunca geri bildirimler dikkate alınmalı ve sürekli iyileştirme sağlanmalıdır. Hatalardan öğrenme ve sürecin daha etkili hale getirilmesi için düzenli olarak gözden geçirilmelidir.</a:t>
            </a:r>
            <a:r>
              <a:rPr lang="tr-TR" sz="1300" dirty="0">
                <a:effectLst/>
              </a:rPr>
              <a:t> </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3728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877710"/>
            <a:ext cx="10287000" cy="2509284"/>
          </a:xfrm>
        </p:spPr>
        <p:txBody>
          <a:bodyPr>
            <a:noAutofit/>
          </a:bodyPr>
          <a:lstStyle/>
          <a:p>
            <a:pPr algn="ctr"/>
            <a:br>
              <a:rPr lang="tr-TR" sz="1800" i="1" dirty="0">
                <a:latin typeface="Times New Roman" panose="02020603050405020304" pitchFamily="18" charset="0"/>
                <a:cs typeface="Times New Roman" panose="02020603050405020304" pitchFamily="18" charset="0"/>
              </a:rPr>
            </a:br>
            <a:r>
              <a:rPr lang="tr-TR" sz="3600" b="1" i="1" dirty="0">
                <a:latin typeface="Times New Roman" panose="02020603050405020304" pitchFamily="18" charset="0"/>
                <a:cs typeface="Times New Roman" panose="02020603050405020304" pitchFamily="18" charset="0"/>
              </a:rPr>
              <a:t>GRUP ÇALIŞMASI</a:t>
            </a:r>
            <a:br>
              <a:rPr lang="tr-TR" sz="3600" b="1" i="1" dirty="0">
                <a:latin typeface="Times New Roman" panose="02020603050405020304" pitchFamily="18" charset="0"/>
                <a:cs typeface="Times New Roman" panose="02020603050405020304" pitchFamily="18" charset="0"/>
              </a:rPr>
            </a:br>
            <a:br>
              <a:rPr lang="tr-TR" sz="3600" b="1" i="1" dirty="0">
                <a:latin typeface="Times New Roman" panose="02020603050405020304" pitchFamily="18" charset="0"/>
                <a:cs typeface="Times New Roman" panose="02020603050405020304" pitchFamily="18" charset="0"/>
              </a:rPr>
            </a:br>
            <a:r>
              <a:rPr lang="tr-TR" sz="3600" b="1" i="1" dirty="0">
                <a:latin typeface="Times New Roman" panose="02020603050405020304" pitchFamily="18" charset="0"/>
                <a:cs typeface="Times New Roman" panose="02020603050405020304" pitchFamily="18" charset="0"/>
              </a:rPr>
              <a:t>(60 DAKİKA)</a:t>
            </a:r>
            <a:br>
              <a:rPr lang="tr-TR" sz="1800" i="1" dirty="0">
                <a:latin typeface="Times New Roman" panose="02020603050405020304" pitchFamily="18" charset="0"/>
                <a:cs typeface="Times New Roman" panose="02020603050405020304" pitchFamily="18" charset="0"/>
              </a:rPr>
            </a:br>
            <a:br>
              <a:rPr lang="tr-TR" sz="1800" i="1" dirty="0">
                <a:latin typeface="Times New Roman" panose="02020603050405020304" pitchFamily="18" charset="0"/>
                <a:cs typeface="Times New Roman" panose="02020603050405020304" pitchFamily="18" charset="0"/>
              </a:rPr>
            </a:br>
            <a:endParaRPr lang="tr-TR"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108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26928" y="1400472"/>
            <a:ext cx="10287000" cy="486794"/>
          </a:xfrm>
        </p:spPr>
        <p:txBody>
          <a:bodyPr>
            <a:noAutofit/>
          </a:bodyPr>
          <a:lstStyle/>
          <a:p>
            <a:pPr algn="ctr"/>
            <a:r>
              <a:rPr lang="tr-TR" dirty="0"/>
              <a:t>Etki kavramı ve etki yatırımı</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2157286"/>
            <a:ext cx="10287000" cy="4470716"/>
          </a:xfrm>
        </p:spPr>
        <p:txBody>
          <a:bodyPr>
            <a:noAutofit/>
          </a:bodyPr>
          <a:lstStyle/>
          <a:p>
            <a:pPr marL="0" indent="0" algn="just">
              <a:buNone/>
            </a:pP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Etki, bir eylemin sonucunda ortaya çıkan değişim veya sonuçları ifade eder. Etki, genellikle çevresel, sosyal veya ekonomik olarak tanımlanabilir. Etki yatırımları, belirli bir sosyal veya çevresel hedefe ulaşmak için finansman sağlayarak, olumlu etkilerin yaratılmasına odaklanır. Örneğin, bir etki yatırımı, temiz enerji projelerine yatırım yaparak iklim değişikliğiyle mücadeleye katkıda bulunabilir veya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mikrofinans</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aracılığıyla düşük gelirli kesimlere finansal erişim sağlayarak yoksulluğu azaltabilir.</a:t>
            </a:r>
          </a:p>
          <a:p>
            <a:pPr marL="0" indent="0" algn="just">
              <a:buNone/>
            </a:pPr>
            <a:endParaRPr lang="tr-TR" kern="0" dirty="0">
              <a:latin typeface="Times New Roman" panose="02020603050405020304" pitchFamily="18" charset="0"/>
              <a:ea typeface="Aptos" panose="020B0004020202020204" pitchFamily="34" charset="0"/>
              <a:cs typeface="Times New Roman" panose="02020603050405020304" pitchFamily="18" charset="0"/>
            </a:endParaRPr>
          </a:p>
          <a:p>
            <a:pPr marL="0" indent="0" algn="ctr">
              <a:buNone/>
            </a:pPr>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Etki yatırımı, bir yatırımın sadece finansal getirilerine odaklanmak yerine, aynı zamanda belirli bir sosyal veya çevresel hedefe ulaşma potansiyeline sahip olup olmadığını da dikkate alan bir yatırım yaklaşımıdır. Bu tür yatırımlar, hem finansal getiri hem de toplumsal veya çevresel etki sağlamayı hedefler. Etki yatırımı, sosyal sorunların çözümüne katkı sağlayan projelere ve şirketlere yatırım yapmayı içerir. Bu tür yatırımlar, genellikle mikro finans, yenilenebilir enerji, temiz su ve sağlık gibi alanlarda yoğunlaşır.</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75040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26928" y="1140589"/>
            <a:ext cx="10287000" cy="486794"/>
          </a:xfrm>
        </p:spPr>
        <p:txBody>
          <a:bodyPr>
            <a:noAutofit/>
          </a:bodyPr>
          <a:lstStyle/>
          <a:p>
            <a:pPr algn="ctr"/>
            <a:r>
              <a:rPr lang="tr-TR" dirty="0"/>
              <a:t>Etki yatırımının özellikleri</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800637"/>
            <a:ext cx="10287000" cy="4842627"/>
          </a:xfrm>
        </p:spPr>
        <p:txBody>
          <a:bodyPr>
            <a:noAutofit/>
          </a:bodyPr>
          <a:lstStyle/>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Çift Getiri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Double</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Bottom</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Line</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hem finansal getiri hem de sosyal veya çevresel etki sağlamayı hedefler. Bu yatırımlar, sadece finansal karlılık değil, aynı zamanda toplumsal ve çevresel fayda sağlamak için tasarlanır.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Belirli Hedefler:</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belirli bir sosyal veya çevresel hedefe ulaşmayı amaçlar. Bu hedefler genellikle sürdürülebilir kalkınma hedefleri veya belirli bir toplumsal sorunun çözümüne yöneliktir.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ve Çevresel Etki Odaklı:</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finansal getirilerin ötesinde, sosyal veya çevresel etkiye odaklanır. Bu yatırımlar, yoksulluk azaltma, eğitim, sağlık, temiz enerji, su ve sanitasyon gibi alanlarda olumlu değişiklikler sağlamayı amaçlar.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Ölçülebilirlik ve İzlenebilirlik:</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yatırım yapılan sosyal veya çevresel etkinin ölçülebilir ve izlenebilir olmasına önem verir. Bu nedenle, projelerin ve girişimlerin etkisinin belirlenmesi için çeşitli göstergeler ve ölçüm metrikleri kullanılır.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Risk Alma Yeteneği: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genellikle geleneksel yatırımlara göre daha yüksek risk alabilme potansiyeline sahiptir. Çünkü belirli sosyal veya çevresel hedeflere ulaşmak için yenilikçi ve riskli projelere yatırım yapılabilir.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İnovasyon ve Girişimcilik:</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sosyal sorunların çözümüne yönelik yenilikçi girişimlere ve çözümlere yatırım yapmayı teşvik eder. Bu yatırımlar, topluma fayda sağlayan girişimcileri ve sosyal inovasyonu destekler.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Uzun Vadeli Bakış:</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Etki yatırımları genellikle uzun vadeli getiri ve etki sağlamayı amaçlar. </a:t>
            </a:r>
            <a:r>
              <a:rPr lang="tr-TR" sz="1400" kern="0" dirty="0">
                <a:latin typeface="Times New Roman" panose="02020603050405020304" pitchFamily="18" charset="0"/>
                <a:ea typeface="Times New Roman" panose="02020603050405020304" pitchFamily="18" charset="0"/>
                <a:cs typeface="Times New Roman" panose="02020603050405020304" pitchFamily="18" charset="0"/>
              </a:rPr>
              <a:t>Y</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atırımların uzun vadeli sürdürülebilirlik ve etki potansiyeli göz önünde bulundurularak yapılır.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b="1" kern="0" dirty="0">
                <a:effectLst/>
                <a:latin typeface="Times New Roman" panose="02020603050405020304" pitchFamily="18" charset="0"/>
                <a:ea typeface="Times New Roman" panose="02020603050405020304" pitchFamily="18" charset="0"/>
              </a:rPr>
              <a:t>8.     Paydaş Katılımı ve İşbirliği:</a:t>
            </a:r>
            <a:r>
              <a:rPr lang="tr-TR" sz="1400" kern="0" dirty="0">
                <a:effectLst/>
                <a:latin typeface="Times New Roman" panose="02020603050405020304" pitchFamily="18" charset="0"/>
                <a:ea typeface="Times New Roman" panose="02020603050405020304" pitchFamily="18" charset="0"/>
              </a:rPr>
              <a:t> Etki yatırımları, yatırımların etkisinin maksimize edilmesi için paydaşların aktif katılımını teşvik eder. Sivil toplum kuruluşları, hükümetler, işletmeler ve diğer paydaşlarla işbirliği içinde çalışarak toplumsal ve çevresel değişim sağlamak hedeflenir</a:t>
            </a:r>
            <a:r>
              <a:rPr lang="tr-TR" sz="1400" dirty="0">
                <a:effectLst/>
              </a:rPr>
              <a:t> </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8346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462012" y="508908"/>
            <a:ext cx="10287000" cy="667525"/>
          </a:xfrm>
        </p:spPr>
        <p:txBody>
          <a:bodyPr>
            <a:normAutofit fontScale="90000"/>
          </a:bodyPr>
          <a:lstStyle/>
          <a:p>
            <a:r>
              <a:rPr lang="tr-TR" i="1" dirty="0">
                <a:latin typeface="Times New Roman" panose="02020603050405020304" pitchFamily="18" charset="0"/>
                <a:cs typeface="Times New Roman" panose="02020603050405020304" pitchFamily="18" charset="0"/>
              </a:rPr>
              <a:t>Tahvillerin özellikleri </a:t>
            </a:r>
            <a:br>
              <a:rPr lang="tr-TR" i="1" dirty="0">
                <a:latin typeface="Times New Roman" panose="02020603050405020304" pitchFamily="18" charset="0"/>
                <a:cs typeface="Times New Roman" panose="02020603050405020304" pitchFamily="18" charset="0"/>
              </a:rPr>
            </a:br>
            <a:r>
              <a:rPr lang="tr-TR" i="1" dirty="0">
                <a:latin typeface="Times New Roman" panose="02020603050405020304" pitchFamily="18" charset="0"/>
                <a:cs typeface="Times New Roman" panose="02020603050405020304" pitchFamily="18" charset="0"/>
              </a:rPr>
              <a:t>nelerdir?</a:t>
            </a:r>
          </a:p>
        </p:txBody>
      </p:sp>
      <p:sp>
        <p:nvSpPr>
          <p:cNvPr id="3" name="İçerik Yer Tutucusu 2">
            <a:extLst>
              <a:ext uri="{FF2B5EF4-FFF2-40B4-BE49-F238E27FC236}">
                <a16:creationId xmlns:a16="http://schemas.microsoft.com/office/drawing/2014/main" id="{60309153-7691-6865-2343-C194463333AA}"/>
              </a:ext>
            </a:extLst>
          </p:cNvPr>
          <p:cNvSpPr>
            <a:spLocks noGrp="1"/>
          </p:cNvSpPr>
          <p:nvPr>
            <p:ph idx="1"/>
          </p:nvPr>
        </p:nvSpPr>
        <p:spPr>
          <a:xfrm>
            <a:off x="355732" y="1263148"/>
            <a:ext cx="11030953" cy="5018567"/>
          </a:xfrm>
        </p:spPr>
        <p:txBody>
          <a:bodyPr>
            <a:noAutofit/>
          </a:bodyPr>
          <a:lstStyle/>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Kıymetli bir evrak statüsü taşır.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Bir borç senedidir.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Tahvil sahibi olan yatırımcı, tahvili çıkaran kuruluşun uzun vadeli alacaklısı konumundadır.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Anonim şirketler tarafından tahvil çıkarılabilir.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Şirketlerin haricinde, devlet ve belediyeler gibi tüzel kişiliğe sahip kamu kuruluşları tarafından da tahvil çıkarılabilir. </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Tahvilde yer alan vade sona erdiğinde tahvil sahibi ile şirket veya kurum arasındaki hukuki ilişki sona erer.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Anonim şirketler için bir borç senedi niteliği taşıyan tahvil, satın alan kişiler için ise alacak senedi niteliği taşımaktadır. </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Bir tahvilin nominal değerinin alt ve üst sınırı, o tahvili çıkaran anonim şirket tarafından belirlenir.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Tahviller, mevzuatta nominal değerinin altında bir değerle (ıskontolu olarak) ihraç edilebilmektedir.</a:t>
            </a:r>
            <a:br>
              <a:rPr lang="tr-TR" sz="1500" b="1" dirty="0">
                <a:solidFill>
                  <a:srgbClr val="191F2A"/>
                </a:solidFill>
                <a:effectLst/>
                <a:latin typeface="Times New Roman" panose="02020603050405020304" pitchFamily="18" charset="0"/>
                <a:cs typeface="Times New Roman" panose="02020603050405020304" pitchFamily="18" charset="0"/>
              </a:rPr>
            </a:br>
            <a:endParaRPr lang="tr-TR" sz="1500"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sz="1500" b="1" dirty="0">
                <a:solidFill>
                  <a:srgbClr val="191F2A"/>
                </a:solidFill>
                <a:effectLst/>
                <a:latin typeface="Times New Roman" panose="02020603050405020304" pitchFamily="18" charset="0"/>
                <a:cs typeface="Times New Roman" panose="02020603050405020304" pitchFamily="18" charset="0"/>
              </a:rPr>
              <a:t>Tahviller hamiline ya da satın alan kişinin adına (namına) yazılı olabilir.</a:t>
            </a:r>
          </a:p>
          <a:p>
            <a:pPr marL="0" indent="0" algn="just">
              <a:buNone/>
            </a:pPr>
            <a:endParaRPr lang="tr-TR" sz="1500" dirty="0"/>
          </a:p>
        </p:txBody>
      </p:sp>
    </p:spTree>
    <p:extLst>
      <p:ext uri="{BB962C8B-B14F-4D97-AF65-F5344CB8AC3E}">
        <p14:creationId xmlns:p14="http://schemas.microsoft.com/office/powerpoint/2010/main" val="3592754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26928" y="1217591"/>
            <a:ext cx="10287000" cy="486794"/>
          </a:xfrm>
        </p:spPr>
        <p:txBody>
          <a:bodyPr>
            <a:noAutofit/>
          </a:bodyPr>
          <a:lstStyle/>
          <a:p>
            <a:pPr algn="ctr"/>
            <a:r>
              <a:rPr lang="tr-TR" dirty="0"/>
              <a:t>Etki yatırımı kronolojisi</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04385"/>
            <a:ext cx="10287000" cy="4853514"/>
          </a:xfrm>
        </p:spPr>
        <p:txBody>
          <a:bodyPr>
            <a:noAutofit/>
          </a:bodyPr>
          <a:lstStyle/>
          <a:p>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20. Yüzyılın Başları: Sosyal Yatırım Hareketleri</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İlk Sosyal Yatırım Hareketleri: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19. yüzyılın sonlarına ve 20. yüzyılın başlarına dayanan sosyal yatırım hareketleri, yatırımların sadece finansal getirilere odaklanmaması gerektiğini vurgulamıştır. Bu dönemde, sosyal sorunların çözümüne yönelik yatırımların önemi giderek daha fazla kabul görmüştür.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1960'lar ve 1970'ler: Sosyal Sorumluluk Hareketleri</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Sorumluluk Hareketleri: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1960'lar ve 1970'lerde, şirketlerin sosyal sorumluluklarına ve toplumsal etkilerine daha fazla dikkat çekilmeye başlanmıştır. Bu dönemde, şirketlerin sadece kar elde etmekle kalmayıp aynı zamanda topluma fayda sağlamaları gerektiği vurgulanmıştır.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1980'ler ve 1990'lar: Sosyal Yatırım ve Etki Yatırımı Kavramlarının Gelişimi</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Yatırımın Yaygınlaşması:</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1980'lerde ve 1990'larda, sosyal yatırım kavramı giderek daha yaygın hale gelmiştir. Bu dönemde, geleneksel yatırımların yanı sıra sosyal sorunların çözümüne yönelik yatırımlar da artmıştır.</a:t>
            </a:r>
            <a:endParaRPr lang="tr-TR" sz="1300" kern="100" dirty="0">
              <a:latin typeface="Aptos" panose="020B0004020202020204" pitchFamily="34" charset="0"/>
              <a:ea typeface="Times New Roman" panose="02020603050405020304" pitchFamily="18" charset="0"/>
              <a:cs typeface="Times New Roman" panose="02020603050405020304" pitchFamily="18" charset="0"/>
            </a:endParaRPr>
          </a:p>
          <a:p>
            <a:pPr marL="0" lvl="0" indent="0">
              <a:buSzPts val="1000"/>
              <a:buNone/>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Etki Yatırımının Doğuşu:</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1990'ların ortalarından itibaren, etki yatırımı kavramı daha belirgin bir şekilde ortaya çıkmıştır. Etki yatırımı, sadece finansal getirileri değil, aynı zamanda sosyal veya çevresel etkileri de göz önünde bulunduran bir yatırım yaklaşımı olarak tanımlanmıştır.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2000'ler ve Sonrası: Etki Yatırımı Hareketinin Büyümesi</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Etki Yatırımı Hareketinin Büyümesi: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2000'lerin başlarından itibaren, etki yatırımı hareketi giderek daha fazla momentum kazanmıştır. Bu dönemde, hem bireysel hem de kurumsal yatırımcılar, finansal getirilerin yanı sıra sosyal veya çevresel etkileri de göz önünde bulunduran yatırımlara ilgi göstermeye başlamıştır.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Etki Yatırımı Kuruluşları ve Fonlarının Oluşumu:</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2000'lerin sonlarından itibaren, etki yatırımı alanında faaliyet gösteren kuruluşlar ve fonlar artmıştır. Bu kuruluşlar, etki yatırımı fırsatlarını değerlendirmek ve bu alanda yatırım yapmak için kurulmuştur.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300" dirty="0">
                <a:effectLst/>
              </a:rPr>
              <a:t> </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22763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E5C53-CAD5-0003-559A-957D977B5D75}"/>
              </a:ext>
            </a:extLst>
          </p:cNvPr>
          <p:cNvSpPr>
            <a:spLocks noGrp="1"/>
          </p:cNvSpPr>
          <p:nvPr>
            <p:ph type="title"/>
          </p:nvPr>
        </p:nvSpPr>
        <p:spPr>
          <a:xfrm>
            <a:off x="1209674" y="962619"/>
            <a:ext cx="10287000" cy="900112"/>
          </a:xfrm>
        </p:spPr>
        <p:txBody>
          <a:bodyPr>
            <a:normAutofit/>
          </a:bodyPr>
          <a:lstStyle/>
          <a:p>
            <a:pPr algn="ctr"/>
            <a:r>
              <a:rPr lang="tr-TR" i="1" dirty="0">
                <a:latin typeface="Times New Roman" panose="02020603050405020304" pitchFamily="18" charset="0"/>
                <a:cs typeface="Times New Roman" panose="02020603050405020304" pitchFamily="18" charset="0"/>
              </a:rPr>
              <a:t>ETKİ YATIRIMI</a:t>
            </a:r>
          </a:p>
        </p:txBody>
      </p:sp>
      <p:sp>
        <p:nvSpPr>
          <p:cNvPr id="3" name="Metin Yer Tutucusu 2">
            <a:extLst>
              <a:ext uri="{FF2B5EF4-FFF2-40B4-BE49-F238E27FC236}">
                <a16:creationId xmlns:a16="http://schemas.microsoft.com/office/drawing/2014/main" id="{149330CD-4545-CEB4-6FC1-7E015E8CA3B8}"/>
              </a:ext>
            </a:extLst>
          </p:cNvPr>
          <p:cNvSpPr>
            <a:spLocks noGrp="1"/>
          </p:cNvSpPr>
          <p:nvPr>
            <p:ph type="body" idx="1"/>
          </p:nvPr>
        </p:nvSpPr>
        <p:spPr>
          <a:xfrm>
            <a:off x="1209674" y="1746247"/>
            <a:ext cx="10029825" cy="875312"/>
          </a:xfrm>
        </p:spPr>
        <p:txBody>
          <a:bodyPr>
            <a:normAutofit fontScale="92500" lnSpcReduction="20000"/>
          </a:bodyPr>
          <a:lstStyle/>
          <a:p>
            <a:pPr algn="ctr"/>
            <a:r>
              <a:rPr lang="tr-TR" sz="2400" b="1" i="1" cap="none" dirty="0">
                <a:latin typeface="Times New Roman" panose="02020603050405020304" pitchFamily="18" charset="0"/>
                <a:cs typeface="Times New Roman" panose="02020603050405020304" pitchFamily="18" charset="0"/>
              </a:rPr>
              <a:t>Etki yatırımı, giderek daha fazla popülerlik kazanan bir yatırım yaklaşımıdır ve bu nedenle parasal büyüklüğü önemli ölçüde artmıştır. Etki yatırımının gelecek ise olumlu yöndedir ve büyüme potansiyeli taşır.</a:t>
            </a:r>
          </a:p>
        </p:txBody>
      </p:sp>
      <p:sp>
        <p:nvSpPr>
          <p:cNvPr id="4" name="İçerik Yer Tutucusu 3">
            <a:extLst>
              <a:ext uri="{FF2B5EF4-FFF2-40B4-BE49-F238E27FC236}">
                <a16:creationId xmlns:a16="http://schemas.microsoft.com/office/drawing/2014/main" id="{5BE51715-5206-E641-5BD3-931A5EC6D4CE}"/>
              </a:ext>
            </a:extLst>
          </p:cNvPr>
          <p:cNvSpPr>
            <a:spLocks noGrp="1"/>
          </p:cNvSpPr>
          <p:nvPr>
            <p:ph sz="half" idx="2"/>
          </p:nvPr>
        </p:nvSpPr>
        <p:spPr>
          <a:xfrm>
            <a:off x="839789" y="2726456"/>
            <a:ext cx="5157787" cy="3684588"/>
          </a:xfrm>
        </p:spPr>
        <p:txBody>
          <a:bodyPr>
            <a:normAutofit fontScale="77500" lnSpcReduction="20000"/>
          </a:bodyPr>
          <a:lstStyle/>
          <a:p>
            <a:pPr marL="0" indent="0" algn="just">
              <a:buNone/>
            </a:pPr>
            <a:r>
              <a:rPr lang="tr-TR" sz="2100" b="1" kern="0" dirty="0">
                <a:effectLst/>
                <a:latin typeface="Times New Roman" panose="02020603050405020304" pitchFamily="18" charset="0"/>
                <a:ea typeface="Times New Roman" panose="02020603050405020304" pitchFamily="18" charset="0"/>
                <a:cs typeface="Times New Roman" panose="02020603050405020304" pitchFamily="18" charset="0"/>
              </a:rPr>
              <a:t>Parasal Büyüklük</a:t>
            </a:r>
          </a:p>
          <a:p>
            <a:pPr marL="0" indent="0" algn="just">
              <a:buNone/>
            </a:pPr>
            <a:r>
              <a:rPr lang="tr-TR" sz="2100" b="1" kern="0" dirty="0">
                <a:effectLst/>
                <a:latin typeface="Times New Roman" panose="02020603050405020304" pitchFamily="18" charset="0"/>
                <a:ea typeface="Times New Roman" panose="02020603050405020304" pitchFamily="18" charset="0"/>
                <a:cs typeface="Times New Roman" panose="02020603050405020304" pitchFamily="18" charset="0"/>
              </a:rPr>
              <a:t>Artan Yatırımcı İlgisi: Son yıllarda, hem bireysel hem de kurumsal yatırımcıların etki yatırımına olan ilgisi artmıştır. Bu durum, etki yatırımı alanında yapılan yatırımların parasal büyüklüğünün artmasına katkı sağlamıştır.</a:t>
            </a:r>
          </a:p>
          <a:p>
            <a:pPr marL="0" indent="0" algn="just">
              <a:buNone/>
            </a:pPr>
            <a:r>
              <a:rPr lang="tr-TR" sz="2100" b="1" kern="0" dirty="0">
                <a:effectLst/>
                <a:latin typeface="Times New Roman" panose="02020603050405020304" pitchFamily="18" charset="0"/>
                <a:ea typeface="Times New Roman" panose="02020603050405020304" pitchFamily="18" charset="0"/>
                <a:cs typeface="Times New Roman" panose="02020603050405020304" pitchFamily="18" charset="0"/>
              </a:rPr>
              <a:t>Yatırım Fonları ve Kuruluşlarının Artması: Etki yatırımı alanında faaliyet gösteren fonlar, kuruluşlar ve platformlar giderek artmaktadır. Bu fonlar ve kuruluşlar, etki yatırımı için daha fazla sermaye çekmekte ve bu da alanın parasal büyüklüğünü artırmaktadır.</a:t>
            </a:r>
          </a:p>
          <a:p>
            <a:pPr marL="0" indent="0" algn="just">
              <a:buNone/>
            </a:pPr>
            <a:r>
              <a:rPr lang="tr-TR" sz="2100" b="1" kern="0" dirty="0">
                <a:effectLst/>
                <a:latin typeface="Times New Roman" panose="02020603050405020304" pitchFamily="18" charset="0"/>
                <a:ea typeface="Times New Roman" panose="02020603050405020304" pitchFamily="18" charset="0"/>
                <a:cs typeface="Times New Roman" panose="02020603050405020304" pitchFamily="18" charset="0"/>
              </a:rPr>
              <a:t>Kurumsal Katılımın Artması: Kurumsal şirketlerin de etki yatırımına olan ilgisi artmaktadır. Kurumsal sosyal sorumluluk (CSR) programları kapsamında yapılan yatırımların etki yatırımına yönelik olması, alanın parasal büyüklüğünü artırmaktadır. </a:t>
            </a:r>
            <a:endParaRPr lang="tr-TR" sz="2100" b="1" dirty="0">
              <a:latin typeface="Times New Roman" panose="02020603050405020304" pitchFamily="18" charset="0"/>
              <a:cs typeface="Times New Roman" panose="02020603050405020304" pitchFamily="18" charset="0"/>
            </a:endParaRPr>
          </a:p>
          <a:p>
            <a:pPr marL="0" indent="0">
              <a:buNone/>
            </a:pPr>
            <a:endParaRPr lang="tr-TR" b="1" dirty="0">
              <a:latin typeface="Times New Roman" panose="02020603050405020304" pitchFamily="18" charset="0"/>
              <a:cs typeface="Times New Roman" panose="02020603050405020304" pitchFamily="18" charset="0"/>
            </a:endParaRPr>
          </a:p>
        </p:txBody>
      </p:sp>
      <p:sp>
        <p:nvSpPr>
          <p:cNvPr id="6" name="İçerik Yer Tutucusu 5">
            <a:extLst>
              <a:ext uri="{FF2B5EF4-FFF2-40B4-BE49-F238E27FC236}">
                <a16:creationId xmlns:a16="http://schemas.microsoft.com/office/drawing/2014/main" id="{F87D0C89-287D-FE45-6B3B-CE2A9A970045}"/>
              </a:ext>
            </a:extLst>
          </p:cNvPr>
          <p:cNvSpPr>
            <a:spLocks noGrp="1"/>
          </p:cNvSpPr>
          <p:nvPr>
            <p:ph sz="quarter" idx="4"/>
          </p:nvPr>
        </p:nvSpPr>
        <p:spPr>
          <a:xfrm>
            <a:off x="6172201" y="2726456"/>
            <a:ext cx="5183188" cy="3684588"/>
          </a:xfrm>
        </p:spPr>
        <p:txBody>
          <a:bodyPr>
            <a:noAutofit/>
          </a:bodyPr>
          <a:lstStyle/>
          <a:p>
            <a:pPr marL="0" indent="0" algn="just">
              <a:buNone/>
            </a:pPr>
            <a:r>
              <a:rPr lang="tr-T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Gelecek Beklentileri:</a:t>
            </a:r>
            <a:endParaRPr lang="tr-TR"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Sürdürülebilirlik Odaklı Yatırım Trendi: Gelecekte, sürdürülebilirlik odaklı yatırımların ve etki yatırımının daha da artması beklenmektedir. İklim değişikliği, sosyal eşitsizlik ve diğer çevresel ve sosyal sorunlarla mücadele etme ihtiyacı, etki yatırımının önemini artırmaktadır.</a:t>
            </a:r>
            <a:endParaRPr lang="tr-TR"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Kurumsal ve Bireysel Yatırımcıların Artan İlgi: Hem kurumsal hem de bireysel yatırımcıların etki yatırımına olan ilgisi artmaktadır. Bu durum, alanın gelecekteki büyüme potansiyelini artırmaktadır.</a:t>
            </a:r>
            <a:endParaRPr lang="tr-TR"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Yeni Finansal Ürünler ve Piyasalar: Etki yatırımı alanında yeni finansal ürünlerin ve piyasaların geliştirilmesi beklenmektedir. Bu ürünler ve piyasalar, daha fazla yatırımcının etki yatırımına katılmasını sağlayabilir.</a:t>
            </a:r>
            <a:endParaRPr lang="tr-TR"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lvl="0" indent="0" algn="just">
              <a:buSzPts val="1000"/>
              <a:buNone/>
              <a:tabLst>
                <a:tab pos="457200" algn="l"/>
              </a:tabLst>
            </a:pPr>
            <a:r>
              <a:rPr lang="tr-TR" sz="1200" b="1" kern="0" dirty="0">
                <a:effectLst/>
                <a:latin typeface="Times New Roman" panose="02020603050405020304" pitchFamily="18" charset="0"/>
                <a:ea typeface="Times New Roman" panose="02020603050405020304" pitchFamily="18" charset="0"/>
                <a:cs typeface="Times New Roman" panose="02020603050405020304" pitchFamily="18" charset="0"/>
              </a:rPr>
              <a:t>Düzenleyici Destek ve Teşvikler: Birçok ülke, etki yatırımını teşvik etmek için düzenleyici önlemler almaktadır. Bu önlemler, etki yatırımının büyümesine ve gelişmesine katkı sağlayabilir.</a:t>
            </a:r>
            <a:endParaRPr lang="tr-TR"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tr-TR" sz="1200" dirty="0"/>
          </a:p>
        </p:txBody>
      </p:sp>
    </p:spTree>
    <p:extLst>
      <p:ext uri="{BB962C8B-B14F-4D97-AF65-F5344CB8AC3E}">
        <p14:creationId xmlns:p14="http://schemas.microsoft.com/office/powerpoint/2010/main" val="159337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26928" y="1313844"/>
            <a:ext cx="10287000" cy="486794"/>
          </a:xfrm>
        </p:spPr>
        <p:txBody>
          <a:bodyPr>
            <a:noAutofit/>
          </a:bodyPr>
          <a:lstStyle/>
          <a:p>
            <a:pPr algn="ctr"/>
            <a:r>
              <a:rPr lang="tr-TR" dirty="0"/>
              <a:t>Etki yatırımı PROJE ÖRNEKLERİ</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2131894"/>
            <a:ext cx="10287000" cy="4478714"/>
          </a:xfrm>
        </p:spPr>
        <p:txBody>
          <a:bodyPr>
            <a:noAutofit/>
          </a:bodyPr>
          <a:lstStyle/>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Enerji Projeleri:</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Bu projeler arasında rüzgar enerjisi santralleri, güneş enerjisi santralleri ve hidroelektrik santralleri yer almaktadır. Bu projeler, temiz enerji üretimine ve sera gazı emisyonlarının azaltılmasına katkı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Girişimler ve İnovasyon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Hubs</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Bu girişimler, eğitim, sağlık, istihdam ve diğer sosyal alanlarda çözümler sunarak toplumsal etki yaratmayı hedefler.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Mikro finans Kuruluşları:</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tr-TR" sz="1400" kern="0" dirty="0">
                <a:latin typeface="Times New Roman" panose="02020603050405020304" pitchFamily="18" charset="0"/>
                <a:ea typeface="Times New Roman" panose="02020603050405020304" pitchFamily="18" charset="0"/>
                <a:cs typeface="Times New Roman" panose="02020603050405020304" pitchFamily="18" charset="0"/>
              </a:rPr>
              <a:t>M</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ikro finans kuruluşları, düşük gelirli kesimlere finansal erişim sağlayarak yoksulluğun azaltılmasına katkı sağlar. Bu kuruluşlar, küçük işletmelerin ve girişimcilerin desteklenmesi ve finanse edilmesi için önemli bir rol oynar.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 Tarım Projeleri:</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tr-TR" sz="1400" kern="0" dirty="0">
                <a:latin typeface="Times New Roman" panose="02020603050405020304" pitchFamily="18" charset="0"/>
                <a:ea typeface="Times New Roman" panose="02020603050405020304" pitchFamily="18" charset="0"/>
                <a:cs typeface="Times New Roman" panose="02020603050405020304" pitchFamily="18" charset="0"/>
              </a:rPr>
              <a:t>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ürdürülebilir tarım projeleri, çiftçilerin ve tarım işletmelerinin çevresel ve sosyal etkilerini azaltmayı amaçlar. Bu projeler, organik tarım, su yönetimi ve toprak koruma gibi alanlarda faaliyet gösterir.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Eğitim ve Yetenek Geliştirme Projeleri:</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Eğitim ve yetenek geliştirme projeleri, gençlerin eğitimine ve istihdamına katkı sağlar. Bu projeler, okul öncesi eğitim, mesleki eğitim ve iş becerileri geliştirme gibi alanlarda faaliyet gösterir.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400" dirty="0">
                <a:effectLst/>
              </a:rPr>
              <a:t> </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94571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E5C53-CAD5-0003-559A-957D977B5D75}"/>
              </a:ext>
            </a:extLst>
          </p:cNvPr>
          <p:cNvSpPr>
            <a:spLocks noGrp="1"/>
          </p:cNvSpPr>
          <p:nvPr>
            <p:ph type="title"/>
          </p:nvPr>
        </p:nvSpPr>
        <p:spPr>
          <a:xfrm>
            <a:off x="1209674" y="1270627"/>
            <a:ext cx="10287000" cy="900112"/>
          </a:xfrm>
        </p:spPr>
        <p:txBody>
          <a:bodyPr>
            <a:normAutofit/>
          </a:bodyPr>
          <a:lstStyle/>
          <a:p>
            <a:pPr algn="ctr"/>
            <a:r>
              <a:rPr lang="tr-TR" i="1" dirty="0">
                <a:latin typeface="Times New Roman" panose="02020603050405020304" pitchFamily="18" charset="0"/>
                <a:cs typeface="Times New Roman" panose="02020603050405020304" pitchFamily="18" charset="0"/>
              </a:rPr>
              <a:t>ETKİ YATIRIMI ÖRNEKLERİ</a:t>
            </a:r>
          </a:p>
        </p:txBody>
      </p:sp>
      <p:sp>
        <p:nvSpPr>
          <p:cNvPr id="4" name="İçerik Yer Tutucusu 3">
            <a:extLst>
              <a:ext uri="{FF2B5EF4-FFF2-40B4-BE49-F238E27FC236}">
                <a16:creationId xmlns:a16="http://schemas.microsoft.com/office/drawing/2014/main" id="{5BE51715-5206-E641-5BD3-931A5EC6D4CE}"/>
              </a:ext>
            </a:extLst>
          </p:cNvPr>
          <p:cNvSpPr>
            <a:spLocks noGrp="1"/>
          </p:cNvSpPr>
          <p:nvPr>
            <p:ph sz="half" idx="2"/>
          </p:nvPr>
        </p:nvSpPr>
        <p:spPr>
          <a:xfrm>
            <a:off x="952501" y="2505075"/>
            <a:ext cx="4886325" cy="3222630"/>
          </a:xfrm>
        </p:spPr>
        <p:txBody>
          <a:bodyPr>
            <a:noAutofit/>
          </a:bodyPr>
          <a:lstStyle/>
          <a:p>
            <a:pPr marL="0" indent="0">
              <a:buNone/>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Türkiye'den Örnekler: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Terra</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Enerji: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Türkiye'de faaliyet gösteren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Terra</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Enerji, rüzgar enerjisi ve güneş enerjisi projelerine yatırım yaparak temiz enerji üretimini artırmayı amaçlar. Şirket, Türkiye'nin çeşitli bölgelerinde rüzgar ve güneş enerjisi santralleri geliştirir ve işletir.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Tarfin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Tarfin</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Türkiye'deki küçük çiftçilere finansal erişim sağlayan bir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mikrofinans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kuruluşudur. Şirket, çiftçilere düşük faizli krediler sağlayarak tarım verimliliğini artırır ve kırsal kalkınmayı destekler.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İzmir Sosyal Projeler Derneği (İZSODER):</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İZSODER, İzmir'de çocuklara yönelik eğitim ve sağlık hizmetleri sunarak toplumsal farkındalık oluşturmayı amaçlar. Dernek, eğitim bursları, sağlık taramaları ve sosyal etkinlikler düzenleyerek yerel toplulukları destekler.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sz="1400" b="1" dirty="0">
              <a:latin typeface="Times New Roman" panose="02020603050405020304" pitchFamily="18" charset="0"/>
              <a:cs typeface="Times New Roman" panose="02020603050405020304" pitchFamily="18" charset="0"/>
            </a:endParaRPr>
          </a:p>
        </p:txBody>
      </p:sp>
      <p:sp>
        <p:nvSpPr>
          <p:cNvPr id="6" name="İçerik Yer Tutucusu 5">
            <a:extLst>
              <a:ext uri="{FF2B5EF4-FFF2-40B4-BE49-F238E27FC236}">
                <a16:creationId xmlns:a16="http://schemas.microsoft.com/office/drawing/2014/main" id="{F87D0C89-287D-FE45-6B3B-CE2A9A970045}"/>
              </a:ext>
            </a:extLst>
          </p:cNvPr>
          <p:cNvSpPr>
            <a:spLocks noGrp="1"/>
          </p:cNvSpPr>
          <p:nvPr>
            <p:ph sz="quarter" idx="4"/>
          </p:nvPr>
        </p:nvSpPr>
        <p:spPr/>
        <p:txBody>
          <a:bodyPr>
            <a:noAutofit/>
          </a:bodyPr>
          <a:lstStyle/>
          <a:p>
            <a:pPr marL="342900" lvl="0" indent="-342900" algn="just">
              <a:buFont typeface="+mj-lt"/>
              <a:buAutoNum type="arabicPeriod"/>
              <a:tabLst>
                <a:tab pos="40894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Acumen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Acumen</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dünya genelinde sosyal girişimlere yatırım yaparak yoksulluğu azaltmayı ve toplumsal değişimi teşvik etmeyi hedefler.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Acumen'in</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portföyünde sağlık, enerji, eğitim ve tarım gibi çeşitli sektörlerde faaliyet gösteren sosyal girişimler bulunmaktadır.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GRID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Alternatives</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GRID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Alternatives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Amerika Birleşik Devletleri'nde ve dünya genelinde düşük gelirli kesimlere güneş enerjisi erişimi sağlayarak enerji yoksulluğunu azaltmayı amaçlar. Şirket, fotovoltaik sistem kurulumları gerçekleştirerek ev sahiplerine düşük maliyetli veya ücretsiz güneş enerjisi çözümleri sunar.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Kiva</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Kiva</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mikrofinans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aracılığıyla düşük gelirli girişimcilere finansal destek sağlayarak yoksulluğu azaltmayı hedefler.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Kiva'nın</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platformu üzerinden bireyler ve kurumlar, dünya genelindeki girişimcilere küçük miktarlarda kredi vererek sosyal etki yaratır.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endParaRPr lang="tr-TR" sz="1400" dirty="0"/>
          </a:p>
        </p:txBody>
      </p:sp>
    </p:spTree>
    <p:extLst>
      <p:ext uri="{BB962C8B-B14F-4D97-AF65-F5344CB8AC3E}">
        <p14:creationId xmlns:p14="http://schemas.microsoft.com/office/powerpoint/2010/main" val="4081388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26928" y="1278208"/>
            <a:ext cx="10287000" cy="486794"/>
          </a:xfrm>
        </p:spPr>
        <p:txBody>
          <a:bodyPr>
            <a:noAutofit/>
          </a:bodyPr>
          <a:lstStyle/>
          <a:p>
            <a:pPr algn="ctr"/>
            <a:r>
              <a:rPr lang="tr-TR" dirty="0"/>
              <a:t>Etki yatırımı FIRSATLARI</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65002"/>
            <a:ext cx="10287000" cy="5092998"/>
          </a:xfrm>
        </p:spPr>
        <p:txBody>
          <a:bodyPr>
            <a:noAutofit/>
          </a:bodyPr>
          <a:lstStyle/>
          <a:p>
            <a:pPr marL="0" indent="0" algn="just">
              <a:buNone/>
            </a:pP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Etki yatırımı, çeşitli sektörlerde ve alanlarda birçok fırsat sunar. Bu fırsatlar, finansal getiriye ek olarak sosyal veya çevresel etki sağlama potansiyeline sahip projeleri ve girişimleri içerir. </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Temiz Enerji ve Yeşil Teknolojiler:</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Rüzgar enerjisi, güneş enerjisi, hidroelektrik enerji gibi temiz enerji kaynaklarına yatırım yaparak çevresel etki sağlayabilirsiniz. Aynı zamanda enerji verimliliği ve yeşil teknolojilere yönelik girişimlere de yatırım yapabilirsiniz.</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Girişimler ve Sosyal Hizmetler:</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Eğitim, sağlık, istihdam gibi sosyal alanlarda faaliyet gösteren sosyal girişimlere yatırım yaparak toplumsal etki sağlayabilirsiniz. Özellikle düşük gelirli kesimlere yönelik hizmetler sunan sosyal girişimler bu alanda fırsatlar sunar.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err="1">
                <a:effectLst/>
                <a:latin typeface="Times New Roman" panose="02020603050405020304" pitchFamily="18" charset="0"/>
                <a:ea typeface="Times New Roman" panose="02020603050405020304" pitchFamily="18" charset="0"/>
                <a:cs typeface="Times New Roman" panose="02020603050405020304" pitchFamily="18" charset="0"/>
              </a:rPr>
              <a:t>Mikrofinans</a:t>
            </a: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 ve Finansal Erişim:</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Mikrofinans</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kuruluşlarına ve finansal erişimi artırmayı hedefleyen projelere yatırım yaparak düşük gelirli kesimlere finansal hizmetler sağlayabilirsiniz. Küçük ölçekli işletmelerin ve girişimcilerin finansmana erişimini artırmak, ekonomik kalkınmaya katkı sağlar.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 Tarım ve Gıda Güvenliği: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Sürdürülebilir tarım uygulamalarına ve gıda güvenliği projelerine yatırım yaparak çevresel etki sağlayabilirsiniz. Organik tarım, su yönetimi ve toprak koruma gibi alanlarda faaliyet gösteren projelere yatırım yapılabilir.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Konut ve Kentsel Dönüşüm:</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Düşük gelirli kesimler için sosyal konutlar inşa etmek veya kentsel dönüşüm projelerine yatırım yaparak sosyal etki sağlayabilirsiniz. Konut ihtiyacını karşılamak ve yaşam koşullarını iyileştirmek, toplumsal kalkınmaya katkı sağlar.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Eğitim Teknolojileri ve İnovasyon:</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Eğitim teknolojilerine ve dijital eğitim platformlarına yatırım yaparak eğitim erişimini artırabilir ve öğrenme fırsatları sunabilirsiniz. Özellikle teknoloji odaklı eğitim projeleri çocukların ve gençlerin geleceklerini şekillendirebilir.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Bu fırsatlar, etki yatırımı yapmak isteyen yatırımcılar için çeşitli sektörlerde ve alanlarda mevcuttur. Her bir fırsat, belirli bir sosyal veya çevresel sorunu çözmeye veya iyileştirmeye yönelik bir potansiyele sahiptir ve finansal getiri ile birlikte toplumsal veya çevresel fayda sağlama potansiyeline sahiptir.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300" dirty="0">
                <a:effectLst/>
              </a:rPr>
              <a:t> </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66354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26928" y="1284968"/>
            <a:ext cx="10287000" cy="486794"/>
          </a:xfrm>
        </p:spPr>
        <p:txBody>
          <a:bodyPr>
            <a:noAutofit/>
          </a:bodyPr>
          <a:lstStyle/>
          <a:p>
            <a:pPr algn="ctr"/>
            <a:r>
              <a:rPr lang="tr-TR" dirty="0"/>
              <a:t>YEŞİL TAHVİLLERDE TRENDLER VE FIRSATLAR</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71762"/>
            <a:ext cx="10287000" cy="5360562"/>
          </a:xfrm>
        </p:spPr>
        <p:txBody>
          <a:bodyPr>
            <a:noAutofit/>
          </a:bodyPr>
          <a:lstStyle/>
          <a:p>
            <a:pPr marL="0" indent="0" algn="just">
              <a:buNone/>
            </a:pP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 piyasasında ortaya çıkan trendler ve fırsatlar, sürdürülebilirlik odaklı finansal enstrümanların yaygınlaşmasıyla birlikte sürekli olarak evrim geçiriyor. </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Finansal Ürünlerin Çeşitlenmesi: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Yeşil Tahvillerin yanı sıra, Yeşil Bonolar, Yeşil Krediler, Yeşil Fonlar ve Yeşil İşletme Kredileri gibi çeşitli yeşil finansal enstrümanlar ortaya çıkmaktadır. Bu çeşitlilik, yeşil projelere finansman sağlama konusunda daha fazla esneklik ve seçenek sunmaktadır.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ve Sürdürülebilir Bağlamdaki Finansal Ürünlerin Yükselişi: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Sadece çevresel değil, aynı zamanda sosyal ve </a:t>
            </a:r>
            <a:r>
              <a:rPr lang="tr-TR" sz="1300" kern="0" dirty="0" err="1">
                <a:effectLst/>
                <a:latin typeface="Times New Roman" panose="02020603050405020304" pitchFamily="18" charset="0"/>
                <a:ea typeface="Times New Roman" panose="02020603050405020304" pitchFamily="18" charset="0"/>
                <a:cs typeface="Times New Roman" panose="02020603050405020304" pitchFamily="18" charset="0"/>
              </a:rPr>
              <a:t>yönetişimsel</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(ESG) faktörlere odaklanan finansal enstrümanlar da giderek daha fazla talep görmektedir. Bu, sosyal ve sürdürülebilir yatırım fırsatlarının genişlemesine ve çeşitlenmesine olanak tanır.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Daha Katı Standartlar ve Sertifikasyon Süreçleri: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Yeşil Tahvillerin ve diğer sürdürülebilir finansal enstrümanların belirlenmesi ve sertifikalandırılması için daha katı standartlar ve sertifikasyon süreçleri geliştirilmektedir. Bu, yatırımcıların ve piyasanın güvenini artırırken, yeşil projelere yatırım yaparken riskleri azaltmaya yardımcı olur.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 Piyasasının Küreselleşmesi: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Yeşil Tahvil piyasası giderek daha küresel bir boyuta ulaşmaktadır. Birçok ülke ve bölge, yerel düzenlemeler ve teşvikler aracılığıyla yeşil finansal enstrümanları teşvik etmektedir. Bu da yeşil projelere yatırım yapma fırsatlarının uluslararası çapta genişlemesine katkı sağlar.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Tahvillerin Performansının Artması:</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Araştırmalar, yeşil tahvillerin geleneksel tahvillere kıyasla benzer veya daha iyi performans gösterdiğini göstermektedir. Bu, yeşil tahvillere olan talebin artmasına ve yatırımcıların sürdürülebilirlik odaklı finansal enstrümanlara yönelik ilgisinin artmasına neden olabilir.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300" b="1" kern="0" dirty="0">
                <a:effectLst/>
                <a:latin typeface="Times New Roman" panose="02020603050405020304" pitchFamily="18" charset="0"/>
                <a:ea typeface="Times New Roman" panose="02020603050405020304" pitchFamily="18" charset="0"/>
                <a:cs typeface="Times New Roman" panose="02020603050405020304" pitchFamily="18" charset="0"/>
              </a:rPr>
              <a:t>Teknolojinin Rolünün Büyümesi:</a:t>
            </a:r>
            <a:r>
              <a:rPr lang="tr-TR" sz="1300" kern="0" dirty="0">
                <a:effectLst/>
                <a:latin typeface="Times New Roman" panose="02020603050405020304" pitchFamily="18" charset="0"/>
                <a:ea typeface="Times New Roman" panose="02020603050405020304" pitchFamily="18" charset="0"/>
                <a:cs typeface="Times New Roman" panose="02020603050405020304" pitchFamily="18" charset="0"/>
              </a:rPr>
              <a:t> Teknolojinin ilerlemesi, yeşil tahvil piyasasında veri analitiği, izleme ve raporlama gibi alanlarda yenilikleri teşvik etmektedir. Bu, yeşil projelerin etkin bir şekilde izlenmesi ve değerlendirilmesi için daha fazla fırsat sunar.</a:t>
            </a:r>
            <a:endParaRPr lang="tr-TR" sz="13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8305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a:extLst>
              <a:ext uri="{FF2B5EF4-FFF2-40B4-BE49-F238E27FC236}">
                <a16:creationId xmlns:a16="http://schemas.microsoft.com/office/drawing/2014/main" id="{1AD3E23A-7616-9FC8-C90A-6BF96E5CEDB6}"/>
              </a:ext>
            </a:extLst>
          </p:cNvPr>
          <p:cNvGraphicFramePr/>
          <p:nvPr>
            <p:extLst>
              <p:ext uri="{D42A27DB-BD31-4B8C-83A1-F6EECF244321}">
                <p14:modId xmlns:p14="http://schemas.microsoft.com/office/powerpoint/2010/main" val="525659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143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a:extLst>
              <a:ext uri="{FF2B5EF4-FFF2-40B4-BE49-F238E27FC236}">
                <a16:creationId xmlns:a16="http://schemas.microsoft.com/office/drawing/2014/main" id="{1AD3E23A-7616-9FC8-C90A-6BF96E5CEDB6}"/>
              </a:ext>
            </a:extLst>
          </p:cNvPr>
          <p:cNvGraphicFramePr/>
          <p:nvPr>
            <p:extLst>
              <p:ext uri="{D42A27DB-BD31-4B8C-83A1-F6EECF244321}">
                <p14:modId xmlns:p14="http://schemas.microsoft.com/office/powerpoint/2010/main" val="1237370095"/>
              </p:ext>
            </p:extLst>
          </p:nvPr>
        </p:nvGraphicFramePr>
        <p:xfrm>
          <a:off x="1121229" y="719666"/>
          <a:ext cx="996042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662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765671" y="1278208"/>
            <a:ext cx="10287000" cy="486794"/>
          </a:xfrm>
        </p:spPr>
        <p:txBody>
          <a:bodyPr>
            <a:noAutofit/>
          </a:bodyPr>
          <a:lstStyle/>
          <a:p>
            <a:pPr algn="ctr"/>
            <a:r>
              <a:rPr lang="tr-TR" dirty="0"/>
              <a:t>YENİLİKÇİ FİNANSAL ARAÇLAR</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65002"/>
            <a:ext cx="10287000" cy="5092998"/>
          </a:xfrm>
        </p:spPr>
        <p:txBody>
          <a:bodyPr>
            <a:noAutofit/>
          </a:bodyPr>
          <a:lstStyle/>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Tahviller:</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Yeşil tahviller, çevresel projeleri finanse etmek için kullanılan finansal araçlardır. Bu tahviller, yeşil enerji projeleri, enerji verimliliği girişimleri, atık yönetimi sistemleri gibi çevresel projelerin finansmanını sağlamak için ihraç edilir.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Bağlantılı Tahviller:</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Sosyal bağlantılı tahviller, sosyal projeleri finanse etmek için kullanılan bir diğer finansal araçtır. Bu tahviller, eğitim, sağlık, istihdam gibi sosyal alanlarda çeşitli projelerin finansmanını sağlamak için ihraç edilir.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Krediler:</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Yeşil krediler, çevresel projelerin finansmanı için kullanılan kredi ürünleridir. Bu krediler, yeşil enerji projeleri, enerji verimliliği yatırımları ve sürdürülebilir inşaat projeleri gibi çevresel projelerin finansmanında kullanılır.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Yeşil Fonlar:</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Yeşil fonlar, çeşitli çevresel projelere yatırım yapmak amacıyla kurulan fonlardır. Bu fonlar, yeşil enerji, su yönetimi, sürdürülebilir tarım gibi çevresel alanlarda faaliyet gösteren şirketlere ve projelere yatırım yaparlar.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Karbon Kredileri: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Karbon kredileri, sera gazı emisyonlarını azaltan projeleri finanse etmek için kullanılan bir finansal araçtır. Bu krediler, rüzgar enerjisi santralleri, güneş enerjisi projeleri, enerji verimliliği önlemleri gibi sera gazı emisyonlarını azaltan projelerin finansmanında kullanılır.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0894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 Kredi Kartları:</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Sürdürülebilir kredi kartları, yeşil projelere yapılan harcamalardan elde edilen gelirlerin bir kısmını sürdürülebilir projelere bağışlama veya karbon ayak izini azaltma gibi özelliklere sahip kartlardır.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Bu finansal araçlar, sürdürülebilir borç yönetimi ve yeşil projelerin finansmanı için kullanılan yenilikçi ve etkili araçlardır.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Sump</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uygulaması gibi sürdürülebilirlik odaklı platformlar, bu tür finansal araçlara erişimi kolaylaştırabilir ve sürdürülebilir borç yönetimi stratejilerini destekleyebilir.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buNone/>
            </a:pPr>
            <a:r>
              <a:rPr lang="tr-TR" sz="1400" dirty="0">
                <a:effectLst/>
              </a:rPr>
              <a:t> </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9674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765671" y="1278208"/>
            <a:ext cx="10287000" cy="486794"/>
          </a:xfrm>
        </p:spPr>
        <p:txBody>
          <a:bodyPr>
            <a:noAutofit/>
          </a:bodyPr>
          <a:lstStyle/>
          <a:p>
            <a:pPr algn="ctr"/>
            <a:r>
              <a:rPr lang="tr-TR" dirty="0"/>
              <a:t>YENİLİKÇİ FİNANSAL ARAÇLAR</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65002"/>
            <a:ext cx="10287000" cy="5092998"/>
          </a:xfrm>
        </p:spPr>
        <p:txBody>
          <a:bodyPr>
            <a:noAutofit/>
          </a:bodyPr>
          <a:lstStyle/>
          <a:p>
            <a:pPr marL="0" indent="0">
              <a:buNone/>
            </a:pP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Bu finansal araçlar, genellikle finansal kurumlar, yatırım fonları, özel sermaye şirketleri ve sürdürülebilirlik odaklı kuruluşlar tarafından sağlanır. </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Bankalar ve Finansal Kurumlar:</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Birçok banka ve finansal kuruluş, yeşil krediler, yeşil tahviller ve sürdürülebilir borç ürünleri gibi finansal araçları sağlar. Bu kuruluşlar, yeşil projeleri finanse etmek için kredi verir veya tahvil ihraç ederler.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Yatırım Fonları ve Özel Sermaye Şirketleri:</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Yatırım fonları ve özel sermaye şirketleri, sürdürülebilirlik odaklı yatırımlara odaklanan fonlar ve yatırım araçları sağlar. Bu fonlar, yeşil enerji projeleri, yenilenebilir enerji şirketleri ve diğer sürdürülebilirlik odaklı şirketlere yatırım yapar.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Sürdürülebilirlik Odaklı Kuruluşlar:</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Bazı sivil toplum kuruluşları, sürdürülebilirlik odaklı finansal araçlar sağlayarak yeşil projelerin finansmanına katkıda bulunur. Bu kuruluşlar genellikle sosyal bağlantılı tahviller gibi finansal araçları kullanarak sosyal ve çevresel etki yaratmayı hedefler.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500" b="1" kern="0" dirty="0">
                <a:effectLst/>
                <a:latin typeface="Times New Roman" panose="02020603050405020304" pitchFamily="18" charset="0"/>
                <a:ea typeface="Times New Roman" panose="02020603050405020304" pitchFamily="18" charset="0"/>
                <a:cs typeface="Times New Roman" panose="02020603050405020304" pitchFamily="18" charset="0"/>
              </a:rPr>
              <a:t>Borsalar ve İşbirlikleri:</a:t>
            </a: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 Bazı borsalar ve işbirlikleri, yeşil tahvil ve diğer sürdürülebilir finansal araçların ihraç edilmesine ve işlem görmesine olanak tanır. Bu platformlar, yatırımcılar ile yeşil projeler arasında bir bağlantı sağlar ve sürdürülebilirlik odaklı yatırımları teşvik eder.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tr-TR" sz="1500" kern="0" dirty="0">
                <a:effectLst/>
                <a:latin typeface="Times New Roman" panose="02020603050405020304" pitchFamily="18" charset="0"/>
                <a:ea typeface="Times New Roman" panose="02020603050405020304" pitchFamily="18" charset="0"/>
                <a:cs typeface="Times New Roman" panose="02020603050405020304" pitchFamily="18" charset="0"/>
              </a:rPr>
              <a:t>Bu kurumlar, yeşil projelerin ve sürdürülebilirlik odaklı girişimlerin finansmanını sağlamak için çeşitli finansal araçları ve kaynakları kullanarak sürdürülebilirlik odaklı yatırımları teşvik eder. Yatırımcılar ve kuruluşlar, bu kurumlara başvurarak sürdürülebilirlik odaklı finansal araçlara erişebilir ve yeşil projelere yatırım yapabilirler.</a:t>
            </a:r>
            <a:endParaRPr lang="tr-TR"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889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1058378" y="493750"/>
            <a:ext cx="10287000" cy="667525"/>
          </a:xfrm>
        </p:spPr>
        <p:txBody>
          <a:bodyPr>
            <a:normAutofit fontScale="90000"/>
          </a:bodyPr>
          <a:lstStyle/>
          <a:p>
            <a:r>
              <a:rPr lang="tr-TR" i="1" dirty="0">
                <a:latin typeface="Times New Roman" panose="02020603050405020304" pitchFamily="18" charset="0"/>
                <a:cs typeface="Times New Roman" panose="02020603050405020304" pitchFamily="18" charset="0"/>
              </a:rPr>
              <a:t>Tahvillerin getiri ve </a:t>
            </a:r>
            <a:br>
              <a:rPr lang="tr-TR" i="1" dirty="0">
                <a:latin typeface="Times New Roman" panose="02020603050405020304" pitchFamily="18" charset="0"/>
                <a:cs typeface="Times New Roman" panose="02020603050405020304" pitchFamily="18" charset="0"/>
              </a:rPr>
            </a:br>
            <a:r>
              <a:rPr lang="tr-TR" i="1" dirty="0">
                <a:latin typeface="Times New Roman" panose="02020603050405020304" pitchFamily="18" charset="0"/>
                <a:cs typeface="Times New Roman" panose="02020603050405020304" pitchFamily="18" charset="0"/>
              </a:rPr>
              <a:t>sorumlulukları</a:t>
            </a:r>
          </a:p>
        </p:txBody>
      </p:sp>
      <p:sp>
        <p:nvSpPr>
          <p:cNvPr id="3" name="İçerik Yer Tutucusu 2">
            <a:extLst>
              <a:ext uri="{FF2B5EF4-FFF2-40B4-BE49-F238E27FC236}">
                <a16:creationId xmlns:a16="http://schemas.microsoft.com/office/drawing/2014/main" id="{60309153-7691-6865-2343-C194463333AA}"/>
              </a:ext>
            </a:extLst>
          </p:cNvPr>
          <p:cNvSpPr>
            <a:spLocks noGrp="1"/>
          </p:cNvSpPr>
          <p:nvPr>
            <p:ph idx="1"/>
          </p:nvPr>
        </p:nvSpPr>
        <p:spPr>
          <a:xfrm>
            <a:off x="952500" y="1533404"/>
            <a:ext cx="10287000" cy="4271962"/>
          </a:xfrm>
        </p:spPr>
        <p:txBody>
          <a:bodyPr>
            <a:normAutofit/>
          </a:bodyPr>
          <a:lstStyle/>
          <a:p>
            <a:pPr algn="l">
              <a:buFont typeface="Arial" panose="020B0604020202020204" pitchFamily="34" charset="0"/>
              <a:buChar char="•"/>
            </a:pPr>
            <a:r>
              <a:rPr lang="tr-TR" b="1" dirty="0">
                <a:solidFill>
                  <a:srgbClr val="191F2A"/>
                </a:solidFill>
                <a:effectLst/>
                <a:latin typeface="Times New Roman" panose="02020603050405020304" pitchFamily="18" charset="0"/>
                <a:cs typeface="Times New Roman" panose="02020603050405020304" pitchFamily="18" charset="0"/>
              </a:rPr>
              <a:t>Tahvil sahibinin şirketin kâr veya zararı üzerinde bir sorumluluğu yoktur. Tahvil sahipleri yalnızca şirkete faiz karşılığı borç veren yatırımcılardır.</a:t>
            </a:r>
            <a:br>
              <a:rPr lang="tr-TR" b="1" dirty="0">
                <a:solidFill>
                  <a:srgbClr val="191F2A"/>
                </a:solidFill>
                <a:effectLst/>
                <a:latin typeface="Times New Roman" panose="02020603050405020304" pitchFamily="18" charset="0"/>
                <a:cs typeface="Times New Roman" panose="02020603050405020304" pitchFamily="18" charset="0"/>
              </a:rPr>
            </a:br>
            <a:endParaRPr lang="tr-TR"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b="1" dirty="0">
                <a:solidFill>
                  <a:srgbClr val="191F2A"/>
                </a:solidFill>
                <a:effectLst/>
                <a:latin typeface="Times New Roman" panose="02020603050405020304" pitchFamily="18" charset="0"/>
                <a:cs typeface="Times New Roman" panose="02020603050405020304" pitchFamily="18" charset="0"/>
              </a:rPr>
              <a:t>Tahvilin sabit getirili bir menkul kıymet olması sebebiyle getirisi önceden bilinmektedir.</a:t>
            </a:r>
            <a:br>
              <a:rPr lang="tr-TR" b="1" dirty="0">
                <a:solidFill>
                  <a:srgbClr val="191F2A"/>
                </a:solidFill>
                <a:effectLst/>
                <a:latin typeface="Times New Roman" panose="02020603050405020304" pitchFamily="18" charset="0"/>
                <a:cs typeface="Times New Roman" panose="02020603050405020304" pitchFamily="18" charset="0"/>
              </a:rPr>
            </a:br>
            <a:endParaRPr lang="tr-TR"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b="1" dirty="0">
                <a:solidFill>
                  <a:srgbClr val="191F2A"/>
                </a:solidFill>
                <a:effectLst/>
                <a:latin typeface="Times New Roman" panose="02020603050405020304" pitchFamily="18" charset="0"/>
                <a:cs typeface="Times New Roman" panose="02020603050405020304" pitchFamily="18" charset="0"/>
              </a:rPr>
              <a:t>Faiz ve anapara alacağının dışında tahvil sahibinin şirket üzerinde bir hakkı yoktur.</a:t>
            </a:r>
            <a:br>
              <a:rPr lang="tr-TR" b="1" dirty="0">
                <a:solidFill>
                  <a:srgbClr val="191F2A"/>
                </a:solidFill>
                <a:effectLst/>
                <a:latin typeface="Times New Roman" panose="02020603050405020304" pitchFamily="18" charset="0"/>
                <a:cs typeface="Times New Roman" panose="02020603050405020304" pitchFamily="18" charset="0"/>
              </a:rPr>
            </a:br>
            <a:endParaRPr lang="tr-TR"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b="1" dirty="0">
                <a:solidFill>
                  <a:srgbClr val="191F2A"/>
                </a:solidFill>
                <a:effectLst/>
                <a:latin typeface="Times New Roman" panose="02020603050405020304" pitchFamily="18" charset="0"/>
                <a:cs typeface="Times New Roman" panose="02020603050405020304" pitchFamily="18" charset="0"/>
              </a:rPr>
              <a:t>Tahvil sahibinin şirket yönetiminde söz hakkı yoktur.</a:t>
            </a:r>
            <a:br>
              <a:rPr lang="tr-TR" b="1" dirty="0">
                <a:solidFill>
                  <a:srgbClr val="191F2A"/>
                </a:solidFill>
                <a:effectLst/>
                <a:latin typeface="Times New Roman" panose="02020603050405020304" pitchFamily="18" charset="0"/>
                <a:cs typeface="Times New Roman" panose="02020603050405020304" pitchFamily="18" charset="0"/>
              </a:rPr>
            </a:br>
            <a:endParaRPr lang="tr-TR" b="1" dirty="0">
              <a:solidFill>
                <a:srgbClr val="191F2A"/>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tr-TR" b="1" dirty="0">
                <a:solidFill>
                  <a:srgbClr val="191F2A"/>
                </a:solidFill>
                <a:effectLst/>
                <a:latin typeface="Times New Roman" panose="02020603050405020304" pitchFamily="18" charset="0"/>
                <a:cs typeface="Times New Roman" panose="02020603050405020304" pitchFamily="18" charset="0"/>
              </a:rPr>
              <a:t>Şirket tarafından kâr dağıtımı yapılmadan önce tahvil sahiplerinin alacakları ödenir.</a:t>
            </a:r>
          </a:p>
          <a:p>
            <a:pPr marL="0" indent="0" algn="just">
              <a:buNone/>
            </a:pPr>
            <a:endParaRPr lang="tr-TR" dirty="0"/>
          </a:p>
        </p:txBody>
      </p:sp>
    </p:spTree>
    <p:extLst>
      <p:ext uri="{BB962C8B-B14F-4D97-AF65-F5344CB8AC3E}">
        <p14:creationId xmlns:p14="http://schemas.microsoft.com/office/powerpoint/2010/main" val="2210020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765671" y="1278208"/>
            <a:ext cx="10287000" cy="486794"/>
          </a:xfrm>
        </p:spPr>
        <p:txBody>
          <a:bodyPr>
            <a:noAutofit/>
          </a:bodyPr>
          <a:lstStyle/>
          <a:p>
            <a:pPr algn="ctr"/>
            <a:r>
              <a:rPr lang="tr-TR" dirty="0"/>
              <a:t>YENİLİKÇİ FİNANSAL ARAÇLAR – SUMP </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65002"/>
            <a:ext cx="10287000" cy="5092998"/>
          </a:xfrm>
        </p:spPr>
        <p:txBody>
          <a:bodyPr>
            <a:noAutofit/>
          </a:bodyPr>
          <a:lstStyle/>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Avrupa Birliği (AB):</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AB, sürdürülebilir kalkınma ve çevresel projeleri desteklemek için çeşitli fonlar ve programlar sağlar. Özellikle Avrupa Yeşil Anlaşması gibi inisiyatifler, yeşil ekonomiyi teşvik etmeyi ve sürdürülebilirlik odaklı yatırımları desteklemeyi amaçlar.</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İskandinav Ülkeleri (Norveç, İsveç, Danimarka, Finlandiya):</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İskandinav ülkeleri, sürdürülebilirlik konusunda lider konumdadır ve çeşitli sürdürülebilirlik odaklı fonlar ve yatırım fırsatları sunarlar. Özellikle Norveç ve İsveç, yeşil enerji projeleri ve çevresel teknolojilere yatırım yapmak için önemli kaynaklar sağlar.</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Birleşik Krallık:</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Birleşik Krallık, sürdürülebilir finans ve yeşil ekonomiye odaklanan çeşitli fonlar ve programlar sunar. Yeşil Kalkınma Bankası gibi kurumlar, yeşil projelere finansman sağlamak için önemli bir kaynak olarak hizmet verir.</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Amerika Birleşik Devletleri (ABD):</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ABD, sürdürülebilirlik odaklı finansal kaynaklar açısından geniş bir pazar sunar. Özellikle sürdürülebilir enerji projeleri, temiz teknoloji ve çevresel yenilikler için çeşitli fonlar ve yatırım fırsatları bulunmaktadır.</a:t>
            </a:r>
            <a:endParaRPr lang="tr-TR" sz="16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rPr>
              <a:t>Japonya:</a:t>
            </a:r>
            <a:r>
              <a:rPr lang="tr-TR" sz="1600" kern="0" dirty="0">
                <a:effectLst/>
                <a:latin typeface="Times New Roman" panose="02020603050405020304" pitchFamily="18" charset="0"/>
                <a:ea typeface="Times New Roman" panose="02020603050405020304" pitchFamily="18" charset="0"/>
              </a:rPr>
              <a:t> Japonya, yeşil teknolojiler ve çevresel projeler konusunda önemli bir pazar ve kaynak sağlayıcıdır. Özellikle yenilenebilir enerji, enerji verimliliği ve karbon azaltımı alanlarında çeşitli yatırım fırsatları bulunmaktadır.</a:t>
            </a:r>
            <a:r>
              <a:rPr lang="tr-TR" sz="1600" dirty="0">
                <a:effectLst/>
              </a:rPr>
              <a:t> </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0452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765671" y="1278208"/>
            <a:ext cx="10287000" cy="486794"/>
          </a:xfrm>
        </p:spPr>
        <p:txBody>
          <a:bodyPr>
            <a:noAutofit/>
          </a:bodyPr>
          <a:lstStyle/>
          <a:p>
            <a:pPr algn="ctr"/>
            <a:r>
              <a:rPr lang="tr-TR" dirty="0"/>
              <a:t>YENİLİKÇİ FİNANSAL ARAÇLAR – SUMP </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765002"/>
            <a:ext cx="10287000" cy="5092998"/>
          </a:xfrm>
        </p:spPr>
        <p:txBody>
          <a:bodyPr>
            <a:noAutofit/>
          </a:bodyPr>
          <a:lstStyle/>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Avrupa Birliği (AB):</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AB, sürdürülebilir kalkınma ve çevresel projeleri desteklemek için çeşitli fonlar ve programlar sağlar. Özellikle Avrupa Yeşil Anlaşması gibi inisiyatifler, yeşil ekonomiyi teşvik etmeyi ve sürdürülebilirlik odaklı yatırımları desteklemeyi amaçlar.</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İskandinav Ülkeleri (Norveç, İsveç, Danimarka, Finlandiya):</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İskandinav ülkeleri, sürdürülebilirlik konusunda lider konumdadır ve çeşitli sürdürülebilirlik odaklı fonlar ve yatırım fırsatları sunarlar. Özellikle Norveç ve İsveç, yeşil enerji projeleri ve çevresel teknolojilere yatırım yapmak için önemli kaynaklar sağlar.</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Birleşik Krallık:</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Birleşik Krallık, sürdürülebilir finans ve yeşil ekonomiye odaklanan çeşitli fonlar ve programlar sunar. Yeşil Kalkınma Bankası gibi kurumlar, yeşil projelere finansman sağlamak için önemli bir kaynak olarak hizmet verir.</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cs typeface="Times New Roman" panose="02020603050405020304" pitchFamily="18" charset="0"/>
              </a:rPr>
              <a:t>Amerika Birleşik Devletleri (ABD):</a:t>
            </a:r>
            <a:r>
              <a:rPr lang="tr-TR" sz="1600" kern="0" dirty="0">
                <a:effectLst/>
                <a:latin typeface="Times New Roman" panose="02020603050405020304" pitchFamily="18" charset="0"/>
                <a:ea typeface="Times New Roman" panose="02020603050405020304" pitchFamily="18" charset="0"/>
                <a:cs typeface="Times New Roman" panose="02020603050405020304" pitchFamily="18" charset="0"/>
              </a:rPr>
              <a:t> ABD, sürdürülebilirlik odaklı finansal kaynaklar açısından geniş bir pazar sunar. Özellikle sürdürülebilir enerji projeleri, temiz teknoloji ve çevresel yenilikler için çeşitli fonlar ve yatırım fırsatları bulunmaktadır.</a:t>
            </a:r>
            <a:endParaRPr lang="tr-TR" sz="16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tabLst>
                <a:tab pos="457200" algn="l"/>
              </a:tabLst>
            </a:pPr>
            <a:r>
              <a:rPr lang="tr-TR" sz="1600" b="1" kern="0" dirty="0">
                <a:effectLst/>
                <a:latin typeface="Times New Roman" panose="02020603050405020304" pitchFamily="18" charset="0"/>
                <a:ea typeface="Times New Roman" panose="02020603050405020304" pitchFamily="18" charset="0"/>
              </a:rPr>
              <a:t>Japonya:</a:t>
            </a:r>
            <a:r>
              <a:rPr lang="tr-TR" sz="1600" kern="0" dirty="0">
                <a:effectLst/>
                <a:latin typeface="Times New Roman" panose="02020603050405020304" pitchFamily="18" charset="0"/>
                <a:ea typeface="Times New Roman" panose="02020603050405020304" pitchFamily="18" charset="0"/>
              </a:rPr>
              <a:t> Japonya, yeşil teknolojiler ve çevresel projeler konusunda önemli bir pazar ve kaynak sağlayıcıdır. Özellikle yenilenebilir enerji, enerji verimliliği ve karbon azaltımı alanlarında çeşitli yatırım fırsatları bulunmaktadır.</a:t>
            </a:r>
            <a:r>
              <a:rPr lang="tr-TR" sz="1600" dirty="0">
                <a:effectLst/>
              </a:rPr>
              <a:t> </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8545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765671" y="1198341"/>
            <a:ext cx="10287000" cy="486794"/>
          </a:xfrm>
        </p:spPr>
        <p:txBody>
          <a:bodyPr>
            <a:noAutofit/>
          </a:bodyPr>
          <a:lstStyle/>
          <a:p>
            <a:pPr algn="ctr"/>
            <a:r>
              <a:rPr lang="tr-TR" dirty="0"/>
              <a:t>YENİLİKÇİ FİNANSAL ARAÇLAR </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26928" y="1685135"/>
            <a:ext cx="10287000" cy="5092998"/>
          </a:xfrm>
        </p:spPr>
        <p:txBody>
          <a:bodyPr>
            <a:noAutofit/>
          </a:bodyPr>
          <a:lstStyle/>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Avrupa Yeşil Anlaşması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European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Deal</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Avrupa Birliği'nin sürdürülebilirlik ve çevre politikalarını desteklemek için başlattığı geniş kapsamlı bir inisiyatiftir. Bu çerçevede çeşitli fonlar ve programlar bulunmaktadır.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Horizon Europe:</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AB'nin araştırma ve yenilik programı olan Horizon Europe, sürdürülebilirlik ve çevre odaklı projelere finansman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Erasmus+:</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AB'nin eğitim, öğretim, gençlik ve spor alanlarında projelere finansman sağlayan programıdır. Sürdürülebilirlik ve çevre eğitimi projelerine destek sunabilir.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KIC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Knowledge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and</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Innovation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Community</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Avrupa'nın çeşitli ülkelerinde faaliyet gösteren </a:t>
            </a:r>
            <a:r>
              <a:rPr lang="tr-T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KIC, iklim değişikliği ile mücadele ve sürdürülebilirlik konusunda inovasyon ve girişimciliği teşvik eder.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Climate</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Fund</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(GCF):</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Birleşmiş Milletler İklim Değişikliği Çerçeve Sözleşmesi (UNFCCC) altında kurulan GCF, iklim değişikliği ile mücadele eden projelere finansal destek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Nordic</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Development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Fund</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(NDF):</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İskandinav ülkeleri tarafından kurulan NDF, gelişmekte olan ülkelerde sürdürülebilir kalkınma projelerine finansal destek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Investment</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Group</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(GIG):</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Birleşik Krallık hükümeti tarafından kurulan GIG, yeşil enerji ve çevresel altyapı projelerine yatırım yapar.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Green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Finance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Initiative</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(GFI):</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Birleşik Krallık'ın finans sektörünü sürdürülebilirlik ve yeşil finans alanında teşvik etmek için oluşturulan bir girişimdir.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Japan International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Cooperation</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Agency</a:t>
            </a:r>
            <a:r>
              <a:rPr lang="tr-TR"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(JICA):</a:t>
            </a:r>
            <a:r>
              <a:rPr lang="tr-TR" sz="1400" kern="0" dirty="0">
                <a:effectLst/>
                <a:latin typeface="Times New Roman" panose="02020603050405020304" pitchFamily="18" charset="0"/>
                <a:ea typeface="Times New Roman" panose="02020603050405020304" pitchFamily="18" charset="0"/>
                <a:cs typeface="Times New Roman" panose="02020603050405020304" pitchFamily="18" charset="0"/>
              </a:rPr>
              <a:t> Japonya'nın uluslararası kalkınma ajansı olan JICA, gelişmekte olan ülkelerde sürdürülebilir kalkınma projelerine finansal ve teknik destek sağlar.</a:t>
            </a: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endParaRPr lang="tr-TR"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75961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2993858" y="401595"/>
            <a:ext cx="10287000" cy="486794"/>
          </a:xfrm>
        </p:spPr>
        <p:txBody>
          <a:bodyPr>
            <a:noAutofit/>
          </a:bodyPr>
          <a:lstStyle/>
          <a:p>
            <a:pPr algn="ctr"/>
            <a:r>
              <a:rPr lang="tr-TR" sz="2800" dirty="0"/>
              <a:t>YOL HARİTASI</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59585" y="1225273"/>
            <a:ext cx="10287000" cy="5092998"/>
          </a:xfrm>
        </p:spPr>
        <p:txBody>
          <a:bodyPr>
            <a:noAutofit/>
          </a:bodyPr>
          <a:lstStyle/>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Analiz ve Araştırma:</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İlk adım, belediyenin ihtiyaçlarını ve hedeflerini belirlemek, potansiyel finansal enstrümanları tanımlamak ve piyasayı araştırmaktır. Bu aşamada, belediye sürdürülebilirlik odaklı finansal enstrümanları, mevcut teşvikleri ve destekleri incelemelidir.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Stakeholder</a:t>
            </a: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 İşbirliği:</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yerel ve ulusal düzeyde finansal enstrümanlara erişim için işbirliği yapabileceği kurumlarla iletişime geçmelidir. Bu kurumlar arasında finansal kurumlar, yatırım fonları, uluslararası kuruluşlar, sivil toplum kuruluşları ve diğer belediyeler yer alabilir.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Finansal Danışmanlık Almak:</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sürdürülebilirlik odaklı finansal enstrümanlara erişim konusunda uzman bir finansal danışmanlık firmasıyla çalışabilir. Danışmanlık firması, belediyenin ihtiyaçlarına uygun finansal enstrümanları belirlemekte ve erişim sürecinde rehberlik etmektedir.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Finansal Enstrümanların Değerlendirilmesi:</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potansiyel finansal enstrümanları dikkatlice değerlendirmeli ve hangi enstrümanların ihtiyaçlarına ve hedeflerine en uygun olduğunu belirlemelidir. Bu değerlendirme sürecinde, riskler, getiriler, vadesi ve diğer önemli faktörler dikkate alınmalıdır.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Finansal Enstrüman Seçimi ve Yapılandırma:</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değerlendirme sonucunda en uygun finansal enstrümanı seçmeli ve yapısını belirlemelidir. Bu aşamada, enstrümanın detayları, koşulları ve taahhütleri doğru bir şekilde yapılandırılmalıdır.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Başvuru ve İşlem Süreci:</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seçilen finansal enstrüman için gerekli başvuruları yapmalı ve işlem sürecini başlatmalıdır. Bu süreç, ilgili belgelerin hazırlanması, uygun kuruluşlarla iletişim kurulması ve gereken onayların alınması gibi adımları içermektedir.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Uygulama ve İzleme:</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finansal enstrümanın uygulanması ve performansının izlenmesi için bir plan geliştirmelidir. Bu aşamada, enstrümanın etkinliği, getirileri ve çıkarılan dersler düzenli olarak değerlendirilmelidir.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r>
              <a:rPr lang="tr-TR" sz="11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Sürdürülebilirlik ve İyileştirme:</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algn="just">
              <a:buSzPts val="1000"/>
              <a:tabLst>
                <a:tab pos="914400" algn="l"/>
              </a:tabLst>
            </a:pPr>
            <a:r>
              <a:rPr lang="tr-TR" sz="1100" kern="0" dirty="0">
                <a:effectLst/>
                <a:latin typeface="Times New Roman" panose="02020603050405020304" pitchFamily="18" charset="0"/>
                <a:ea typeface="Times New Roman" panose="02020603050405020304" pitchFamily="18" charset="0"/>
                <a:cs typeface="Times New Roman" panose="02020603050405020304" pitchFamily="18" charset="0"/>
              </a:rPr>
              <a:t>Belediye, finansal enstrümanların kullanımıyla ilgili sürekli olarak iyileştirmeler yapmalı ve sürdürülebilirlik odaklı finansal stratejisini güncellemelidir. Bu, gelecekteki finansal enstrümanlara erişim ve kullanımı için değerli deneyimler sağlayacaktır.</a:t>
            </a: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endParaRPr lang="tr-TR"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44399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3363567" y="805856"/>
            <a:ext cx="10287000" cy="486794"/>
          </a:xfrm>
        </p:spPr>
        <p:txBody>
          <a:bodyPr>
            <a:noAutofit/>
          </a:bodyPr>
          <a:lstStyle/>
          <a:p>
            <a:pPr algn="ctr"/>
            <a:r>
              <a:rPr lang="tr-TR" dirty="0"/>
              <a:t>SONUÇ</a:t>
            </a:r>
          </a:p>
        </p:txBody>
      </p:sp>
      <p:sp>
        <p:nvSpPr>
          <p:cNvPr id="4" name="İçerik Yer Tutucusu 3">
            <a:extLst>
              <a:ext uri="{FF2B5EF4-FFF2-40B4-BE49-F238E27FC236}">
                <a16:creationId xmlns:a16="http://schemas.microsoft.com/office/drawing/2014/main" id="{B816F874-2B8E-BDDF-BD35-8BB18C7A8B24}"/>
              </a:ext>
            </a:extLst>
          </p:cNvPr>
          <p:cNvSpPr>
            <a:spLocks noGrp="1"/>
          </p:cNvSpPr>
          <p:nvPr>
            <p:ph idx="1"/>
          </p:nvPr>
        </p:nvSpPr>
        <p:spPr>
          <a:xfrm>
            <a:off x="1059585" y="1725787"/>
            <a:ext cx="10287000" cy="5551714"/>
          </a:xfrm>
        </p:spPr>
        <p:txBody>
          <a:bodyPr>
            <a:noAutofit/>
          </a:bodyPr>
          <a:lstStyle/>
          <a:p>
            <a:pPr marL="0" indent="0" algn="just">
              <a:buNone/>
            </a:pPr>
            <a:r>
              <a:rPr lang="tr-TR" kern="0" dirty="0">
                <a:latin typeface="Times New Roman" panose="02020603050405020304" pitchFamily="18" charset="0"/>
                <a:ea typeface="Times New Roman" panose="02020603050405020304" pitchFamily="18" charset="0"/>
                <a:cs typeface="Times New Roman" panose="02020603050405020304" pitchFamily="18" charset="0"/>
              </a:rPr>
              <a:t>S</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ürdürülebilirlik odaklı finansal enstrümanların önemi ve bu enstrümanlara erişim için izlenebilecek yol haritası üzerine bir değerlendirme yaptık. Sürdürülebilirlik, günümüzün ve geleceğin en önemli konularından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bi</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ridir</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 ve finansal sektör, bu alanda önemli bir rol oynamaktadır. Sürdürülebilirlik odaklı finansal enstrümanlar, çevresel ve sosyal etkileri göz önünde bulundurarak projeleri finanse etme ve yatırım yapma imkanı sunmaktadır. Bu enstrümanlar, yeşil tahviller, sosyal bağlantılı tahviller, yeşil fonlar ve karbon kredileri gibi çeşitli şekillerde ortaya çıkmaktadır.</a:t>
            </a:r>
            <a:r>
              <a:rPr lang="tr-TR" kern="100" dirty="0">
                <a:latin typeface="Aptos" panose="020B0004020202020204" pitchFamily="34" charset="0"/>
                <a:ea typeface="Times New Roman" panose="02020603050405020304" pitchFamily="18" charset="0"/>
                <a:cs typeface="Times New Roman" panose="02020603050405020304" pitchFamily="18" charset="0"/>
              </a:rPr>
              <a:t> </a:t>
            </a:r>
            <a:r>
              <a:rPr lang="tr-TR" sz="1800" kern="0" dirty="0">
                <a:effectLst/>
                <a:latin typeface="Times New Roman" panose="02020603050405020304" pitchFamily="18" charset="0"/>
                <a:ea typeface="Times New Roman" panose="02020603050405020304" pitchFamily="18" charset="0"/>
                <a:cs typeface="Times New Roman" panose="02020603050405020304" pitchFamily="18" charset="0"/>
              </a:rPr>
              <a:t>Türkiye'deki belediyeler ve kuruluşlar, sürdürülebilirlik odaklı projelerini finanse etmek ve sürdürülebilirlik hedeflerini desteklemek için bu finansal enstrümanlardan yararlanabilirler. Sonuç olarak, sürdürülebilirlik odaklı finansal enstrümanlar, hem çevresel ve sosyal etkilerin azaltılmasına katkı sağlayarak hem de finansal getiri potansiyeli sunarak önemli bir yatırım fırsatı sunmaktadır. Türkiye'deki belediyeler ve kuruluşlar, bu enstrümanlardan faydalanarak sürdürülebilirlik hedeflerini gerçekleştirmeye ve daha yeşil ve daha adil bir gelecek inşa etmeye katkıda bulunabilirler.</a:t>
            </a:r>
          </a:p>
          <a:p>
            <a:pPr marL="0" indent="0" algn="ctr">
              <a:buNone/>
            </a:pPr>
            <a:r>
              <a:rPr lang="tr-TR" sz="2400" kern="0" dirty="0">
                <a:latin typeface="Times New Roman" panose="02020603050405020304" pitchFamily="18" charset="0"/>
                <a:ea typeface="Aptos" panose="020B0004020202020204" pitchFamily="34" charset="0"/>
                <a:cs typeface="Times New Roman" panose="02020603050405020304" pitchFamily="18" charset="0"/>
              </a:rPr>
              <a:t>FIRAT POLAT</a:t>
            </a:r>
          </a:p>
          <a:p>
            <a:pPr marL="0" indent="0" algn="ctr">
              <a:buNone/>
            </a:pPr>
            <a:r>
              <a:rPr lang="tr-TR" sz="2400" kern="0" dirty="0">
                <a:latin typeface="Times New Roman" panose="02020603050405020304" pitchFamily="18" charset="0"/>
                <a:ea typeface="Aptos" panose="020B0004020202020204" pitchFamily="34" charset="0"/>
                <a:cs typeface="Times New Roman" panose="02020603050405020304" pitchFamily="18" charset="0"/>
              </a:rPr>
              <a:t>TEŞEKKÜRLER</a:t>
            </a:r>
          </a:p>
          <a:p>
            <a:pPr marL="0" indent="0" algn="ctr">
              <a:buNone/>
            </a:pPr>
            <a:r>
              <a:rPr lang="tr-TR" sz="2400" kern="100" dirty="0">
                <a:effectLst/>
                <a:latin typeface="Aptos" panose="020B0004020202020204" pitchFamily="34" charset="0"/>
                <a:ea typeface="Aptos" panose="020B0004020202020204" pitchFamily="34" charset="0"/>
                <a:cs typeface="Times New Roman" panose="02020603050405020304" pitchFamily="18" charset="0"/>
              </a:rPr>
              <a:t>0555 488 62 35 – firat.polat@pior.com.tr</a:t>
            </a:r>
          </a:p>
          <a:p>
            <a:pPr marL="342900" lvl="0" indent="-342900" algn="just">
              <a:buFont typeface="+mj-lt"/>
              <a:buAutoNum type="arabicPeriod"/>
              <a:tabLst>
                <a:tab pos="457200" algn="l"/>
              </a:tabLst>
            </a:pPr>
            <a:endParaRPr lang="tr-TR" sz="9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buFont typeface="+mj-lt"/>
              <a:buAutoNum type="arabicPeriod"/>
              <a:tabLst>
                <a:tab pos="457200" algn="l"/>
              </a:tabLst>
            </a:pPr>
            <a:endParaRPr lang="tr-TR" sz="900" kern="100" dirty="0">
              <a:latin typeface="Aptos" panose="020B0004020202020204" pitchFamily="34" charset="0"/>
              <a:ea typeface="Aptos" panose="020B0004020202020204" pitchFamily="34" charset="0"/>
              <a:cs typeface="Times New Roman" panose="02020603050405020304" pitchFamily="18" charset="0"/>
            </a:endParaRPr>
          </a:p>
          <a:p>
            <a:pPr marL="0" lvl="0" indent="0" algn="just">
              <a:buNone/>
              <a:tabLst>
                <a:tab pos="457200" algn="l"/>
              </a:tabLst>
            </a:pPr>
            <a:endParaRPr lang="tr-TR" sz="9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2003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757238"/>
            <a:ext cx="10287000" cy="667525"/>
          </a:xfrm>
        </p:spPr>
        <p:txBody>
          <a:bodyPr/>
          <a:lstStyle/>
          <a:p>
            <a:r>
              <a:rPr lang="tr-TR" i="1" dirty="0">
                <a:latin typeface="Times New Roman" panose="02020603050405020304" pitchFamily="18" charset="0"/>
                <a:cs typeface="Times New Roman" panose="02020603050405020304" pitchFamily="18" charset="0"/>
              </a:rPr>
              <a:t>YEŞİL TAHVİL NEDİR</a:t>
            </a:r>
          </a:p>
        </p:txBody>
      </p:sp>
      <p:sp>
        <p:nvSpPr>
          <p:cNvPr id="3" name="İçerik Yer Tutucusu 2">
            <a:extLst>
              <a:ext uri="{FF2B5EF4-FFF2-40B4-BE49-F238E27FC236}">
                <a16:creationId xmlns:a16="http://schemas.microsoft.com/office/drawing/2014/main" id="{60309153-7691-6865-2343-C194463333AA}"/>
              </a:ext>
            </a:extLst>
          </p:cNvPr>
          <p:cNvSpPr>
            <a:spLocks noGrp="1"/>
          </p:cNvSpPr>
          <p:nvPr>
            <p:ph idx="1"/>
          </p:nvPr>
        </p:nvSpPr>
        <p:spPr>
          <a:xfrm>
            <a:off x="952500" y="1642046"/>
            <a:ext cx="10287000" cy="4271962"/>
          </a:xfrm>
        </p:spPr>
        <p:txBody>
          <a:bodyPr>
            <a:normAutofit/>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Yeşil tahviller, çevresel sürdürülebilirliğe katkıda bulunan projeleri veya faaliyetleri finanse etmek veya yeniden finanse etmek amacıyla özel olarak belirlenmiş bir tür sabit getirili finansal araçtır. Gelirlerle, özellikle altyapı yatırımları olmak üzere, kısmen veya tamamen, yeni ve devam eden yeşil projeleri finanse etmek veya yeniden finanse etmek için kullanılır.</a:t>
            </a:r>
          </a:p>
        </p:txBody>
      </p:sp>
    </p:spTree>
    <p:extLst>
      <p:ext uri="{BB962C8B-B14F-4D97-AF65-F5344CB8AC3E}">
        <p14:creationId xmlns:p14="http://schemas.microsoft.com/office/powerpoint/2010/main" val="229004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62B9A-55BE-776D-649D-EC5844945897}"/>
              </a:ext>
            </a:extLst>
          </p:cNvPr>
          <p:cNvSpPr>
            <a:spLocks noGrp="1"/>
          </p:cNvSpPr>
          <p:nvPr>
            <p:ph type="title"/>
          </p:nvPr>
        </p:nvSpPr>
        <p:spPr>
          <a:xfrm>
            <a:off x="838200" y="807889"/>
            <a:ext cx="10515600" cy="1325563"/>
          </a:xfrm>
        </p:spPr>
        <p:txBody>
          <a:bodyPr/>
          <a:lstStyle/>
          <a:p>
            <a:pPr algn="ctr"/>
            <a:r>
              <a:rPr lang="tr-TR" i="1" dirty="0">
                <a:latin typeface="Times New Roman" panose="02020603050405020304" pitchFamily="18" charset="0"/>
                <a:cs typeface="Times New Roman" panose="02020603050405020304" pitchFamily="18" charset="0"/>
              </a:rPr>
              <a:t>Klasik tahvil ve yeşil tahvil arasındaki farklar</a:t>
            </a:r>
          </a:p>
        </p:txBody>
      </p:sp>
      <p:sp>
        <p:nvSpPr>
          <p:cNvPr id="3" name="İçerik Yer Tutucusu 2">
            <a:extLst>
              <a:ext uri="{FF2B5EF4-FFF2-40B4-BE49-F238E27FC236}">
                <a16:creationId xmlns:a16="http://schemas.microsoft.com/office/drawing/2014/main" id="{E732B50E-36AC-FB34-F096-67AE0E41E630}"/>
              </a:ext>
            </a:extLst>
          </p:cNvPr>
          <p:cNvSpPr>
            <a:spLocks noGrp="1"/>
          </p:cNvSpPr>
          <p:nvPr>
            <p:ph sz="half" idx="1"/>
          </p:nvPr>
        </p:nvSpPr>
        <p:spPr>
          <a:xfrm>
            <a:off x="838200" y="2042908"/>
            <a:ext cx="5181600" cy="4351338"/>
          </a:xfrm>
        </p:spPr>
        <p:txBody>
          <a:bodyPr>
            <a:noAutofit/>
          </a:bodyPr>
          <a:lstStyle/>
          <a:p>
            <a:pPr algn="just"/>
            <a:r>
              <a:rPr lang="tr-TR" sz="1400" b="1" dirty="0">
                <a:latin typeface="Times New Roman" panose="02020603050405020304" pitchFamily="18" charset="0"/>
                <a:cs typeface="Times New Roman" panose="02020603050405020304" pitchFamily="18" charset="0"/>
              </a:rPr>
              <a:t>Klasik bir tahvil, genellikle bir şirket veya hükümet kurumu tarafından ihraç edilen ve işletmelerin finansmanı, sermaye harcamaları veya mevcut borçların refinansmanı gibi genel kurumsal amaçlar için fon toplamak için kullanılan geleneksel bir sabit getirili finansal araçtır. Klasik bir tahvil ihraç gelirlerinin nasıl kullanılacağına dair belirli kısıtlamalar yoktur.</a:t>
            </a:r>
          </a:p>
          <a:p>
            <a:pPr algn="just"/>
            <a:r>
              <a:rPr lang="tr-TR" sz="1400" b="1" dirty="0">
                <a:latin typeface="Times New Roman" panose="02020603050405020304" pitchFamily="18" charset="0"/>
                <a:cs typeface="Times New Roman" panose="02020603050405020304" pitchFamily="18" charset="0"/>
              </a:rPr>
              <a:t>Klasik bir tahvilin doğrudan çevresel bir etkisi yoktur, çünkü gelirler ihraç eden tarafından uygun görülen herhangi bir kurumsal amaç için kullanılabilir.</a:t>
            </a:r>
          </a:p>
          <a:p>
            <a:pPr algn="just"/>
            <a:r>
              <a:rPr lang="tr-TR" sz="1400" b="1" dirty="0">
                <a:latin typeface="Times New Roman" panose="02020603050405020304" pitchFamily="18" charset="0"/>
                <a:cs typeface="Times New Roman" panose="02020603050405020304" pitchFamily="18" charset="0"/>
              </a:rPr>
              <a:t>Klasik tahvillerle ilgili belirli sertifikasyon veya raporlama gereksinimi yoktur, çünkü özel bir çevresel odakları yoktur.</a:t>
            </a:r>
          </a:p>
        </p:txBody>
      </p:sp>
      <p:sp>
        <p:nvSpPr>
          <p:cNvPr id="4" name="İçerik Yer Tutucusu 3">
            <a:extLst>
              <a:ext uri="{FF2B5EF4-FFF2-40B4-BE49-F238E27FC236}">
                <a16:creationId xmlns:a16="http://schemas.microsoft.com/office/drawing/2014/main" id="{69598F5B-25F7-93D7-A035-C3C47FE0AA9A}"/>
              </a:ext>
            </a:extLst>
          </p:cNvPr>
          <p:cNvSpPr>
            <a:spLocks noGrp="1"/>
          </p:cNvSpPr>
          <p:nvPr>
            <p:ph sz="half" idx="2"/>
          </p:nvPr>
        </p:nvSpPr>
        <p:spPr>
          <a:xfrm>
            <a:off x="6172200" y="2042908"/>
            <a:ext cx="5181600" cy="4351338"/>
          </a:xfrm>
        </p:spPr>
        <p:txBody>
          <a:bodyPr>
            <a:noAutofit/>
          </a:bodyPr>
          <a:lstStyle/>
          <a:p>
            <a:pPr algn="just"/>
            <a:r>
              <a:rPr lang="tr-TR" sz="1300" b="1" dirty="0">
                <a:latin typeface="Times New Roman" panose="02020603050405020304" pitchFamily="18" charset="0"/>
                <a:cs typeface="Times New Roman" panose="02020603050405020304" pitchFamily="18" charset="0"/>
              </a:rPr>
              <a:t>Yeşil tahvil, pozitif çevresel faydaları olan projeler ve faaliyetler için fon toplamak üzere özel olarak belirlenmiştir. Bu projeler genellikle yenilenebilir enerji, enerji verimliliği, kirliliğin önlenmesi ve kontrolü, sürdürülebilir tarım, yeşil binalar ve temiz ulaşım gibi alanlara odaklanır. Gelirler yalnızca uygun yeşil projeler için kullanılmalıdır.</a:t>
            </a:r>
          </a:p>
          <a:p>
            <a:pPr algn="just"/>
            <a:r>
              <a:rPr lang="tr-TR" sz="1300" b="1" dirty="0">
                <a:latin typeface="Times New Roman" panose="02020603050405020304" pitchFamily="18" charset="0"/>
                <a:cs typeface="Times New Roman" panose="02020603050405020304" pitchFamily="18" charset="0"/>
              </a:rPr>
              <a:t>Yeşil tahvil, çevresel faydaları olan projeleri ve faaliyetleri finanse etmek üzere tasarlanmıştır, sürdürülebilir bir küresel ekonomiye geçişi destekler. Çevresel zorluklarla başa çıkmayı ve sürdürülebilir kalkınmayı teşvik etmeyi amaçlar.</a:t>
            </a:r>
          </a:p>
          <a:p>
            <a:pPr algn="just"/>
            <a:r>
              <a:rPr lang="tr-TR" sz="1300" b="1" dirty="0">
                <a:latin typeface="Times New Roman" panose="02020603050405020304" pitchFamily="18" charset="0"/>
                <a:cs typeface="Times New Roman" panose="02020603050405020304" pitchFamily="18" charset="0"/>
              </a:rPr>
              <a:t>Yeşil tahviller genellikle üçüncü taraf kuruluşlar tarafından sertifikalandırılır. İklim Tahvili Standartları veya Yeşil Tahvil İlkeleri gibi belirli standartlara uygun olarak ihraç edilir. Yeşil tahvil ihraççıları, düzenli raporlama yapma yükümlülüğüne sahiptir.</a:t>
            </a:r>
          </a:p>
        </p:txBody>
      </p:sp>
    </p:spTree>
    <p:extLst>
      <p:ext uri="{BB962C8B-B14F-4D97-AF65-F5344CB8AC3E}">
        <p14:creationId xmlns:p14="http://schemas.microsoft.com/office/powerpoint/2010/main" val="87940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017120"/>
            <a:ext cx="10287000" cy="667525"/>
          </a:xfrm>
        </p:spPr>
        <p:txBody>
          <a:bodyPr>
            <a:normAutofit/>
          </a:bodyPr>
          <a:lstStyle/>
          <a:p>
            <a:r>
              <a:rPr lang="tr-TR" sz="3200" i="1" dirty="0">
                <a:latin typeface="Times New Roman" panose="02020603050405020304" pitchFamily="18" charset="0"/>
                <a:cs typeface="Times New Roman" panose="02020603050405020304" pitchFamily="18" charset="0"/>
              </a:rPr>
              <a:t>YEŞİL TAHVİLİN TARİHÇESİ</a:t>
            </a:r>
          </a:p>
        </p:txBody>
      </p:sp>
      <p:sp>
        <p:nvSpPr>
          <p:cNvPr id="3" name="İçerik Yer Tutucusu 2">
            <a:extLst>
              <a:ext uri="{FF2B5EF4-FFF2-40B4-BE49-F238E27FC236}">
                <a16:creationId xmlns:a16="http://schemas.microsoft.com/office/drawing/2014/main" id="{60309153-7691-6865-2343-C194463333AA}"/>
              </a:ext>
            </a:extLst>
          </p:cNvPr>
          <p:cNvSpPr>
            <a:spLocks noGrp="1"/>
          </p:cNvSpPr>
          <p:nvPr>
            <p:ph idx="1"/>
          </p:nvPr>
        </p:nvSpPr>
        <p:spPr>
          <a:xfrm>
            <a:off x="952500" y="1424763"/>
            <a:ext cx="10287000" cy="4271962"/>
          </a:xfrm>
        </p:spPr>
        <p:txBody>
          <a:bodyPr>
            <a:normAutofit/>
          </a:bodyPr>
          <a:lstStyle/>
          <a:p>
            <a:pPr marL="0" indent="0" algn="just">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Dünyada ilk yeşil tahvil ihracı, 2007 yılında Avrupa Yatırım Bankası tarafından “İklim Farkındalık Tahvili” yapısı kapsamında yenilenebilir enerji ve enerji verimliliği projelerini finanse etmek için gerçekleştirildi. Daha sonra Dünya Bankası 2008 yılında Avrupa Yatırım Bankası’nın özsermaye bağlantılı “İklim Farkındalık </a:t>
            </a:r>
            <a:r>
              <a:rPr lang="tr-TR" b="1" dirty="0" err="1">
                <a:latin typeface="Times New Roman" panose="02020603050405020304" pitchFamily="18" charset="0"/>
                <a:cs typeface="Times New Roman" panose="02020603050405020304" pitchFamily="18" charset="0"/>
              </a:rPr>
              <a:t>Tahvili”nin</a:t>
            </a:r>
            <a:r>
              <a:rPr lang="tr-TR" b="1" dirty="0">
                <a:latin typeface="Times New Roman" panose="02020603050405020304" pitchFamily="18" charset="0"/>
                <a:cs typeface="Times New Roman" panose="02020603050405020304" pitchFamily="18" charset="0"/>
              </a:rPr>
              <a:t> aksine geleneksel bir tahvil yapısını takip eden “yeşil tahvil” etiketli bir tahvil çıkardı.</a:t>
            </a:r>
          </a:p>
          <a:p>
            <a:pPr marL="0" indent="0" algn="just">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b="1" dirty="0">
                <a:latin typeface="Times New Roman" panose="02020603050405020304" pitchFamily="18" charset="0"/>
                <a:cs typeface="Times New Roman" panose="02020603050405020304" pitchFamily="18" charset="0"/>
              </a:rPr>
              <a:t>TSKB, 2016 yılı itibariyle uluslararası piyasalarda “yeşil/sürdürülebilir tahvil” (</a:t>
            </a:r>
            <a:r>
              <a:rPr lang="tr-TR" b="1" dirty="0" err="1">
                <a:latin typeface="Times New Roman" panose="02020603050405020304" pitchFamily="18" charset="0"/>
                <a:cs typeface="Times New Roman" panose="02020603050405020304" pitchFamily="18" charset="0"/>
              </a:rPr>
              <a:t>Green</a:t>
            </a:r>
            <a:r>
              <a:rPr lang="tr-TR" b="1" dirty="0">
                <a:latin typeface="Times New Roman" panose="02020603050405020304" pitchFamily="18" charset="0"/>
                <a:cs typeface="Times New Roman" panose="02020603050405020304" pitchFamily="18" charset="0"/>
              </a:rPr>
              <a:t>/Sustainable Bond) ihracını gerçekleştiren ilk Türk bankası oldu. Türk özel sektörünün düşük karbonlu ekonomiye geçişi için kaynak sağlayan </a:t>
            </a:r>
            <a:r>
              <a:rPr lang="tr-TR" b="1" dirty="0" err="1">
                <a:latin typeface="Times New Roman" panose="02020603050405020304" pitchFamily="18" charset="0"/>
                <a:cs typeface="Times New Roman" panose="02020603050405020304" pitchFamily="18" charset="0"/>
              </a:rPr>
              <a:t>TSKB’nin</a:t>
            </a:r>
            <a:r>
              <a:rPr lang="tr-TR" b="1" dirty="0">
                <a:latin typeface="Times New Roman" panose="02020603050405020304" pitchFamily="18" charset="0"/>
                <a:cs typeface="Times New Roman" panose="02020603050405020304" pitchFamily="18" charset="0"/>
              </a:rPr>
              <a:t> 300 milyon dolar tutarındaki 5 yıl vadeli ihracı, planlanan tutarın 13 katından fazla talep gördü. </a:t>
            </a:r>
          </a:p>
        </p:txBody>
      </p:sp>
    </p:spTree>
    <p:extLst>
      <p:ext uri="{BB962C8B-B14F-4D97-AF65-F5344CB8AC3E}">
        <p14:creationId xmlns:p14="http://schemas.microsoft.com/office/powerpoint/2010/main" val="19238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9C044-19B5-41AA-2657-E932013FE873}"/>
              </a:ext>
            </a:extLst>
          </p:cNvPr>
          <p:cNvSpPr>
            <a:spLocks noGrp="1"/>
          </p:cNvSpPr>
          <p:nvPr>
            <p:ph type="title"/>
          </p:nvPr>
        </p:nvSpPr>
        <p:spPr>
          <a:xfrm>
            <a:off x="952500" y="1083722"/>
            <a:ext cx="10287000" cy="667525"/>
          </a:xfrm>
        </p:spPr>
        <p:txBody>
          <a:bodyPr/>
          <a:lstStyle/>
          <a:p>
            <a:r>
              <a:rPr lang="tr-TR" i="1" dirty="0">
                <a:latin typeface="Times New Roman" panose="02020603050405020304" pitchFamily="18" charset="0"/>
                <a:cs typeface="Times New Roman" panose="02020603050405020304" pitchFamily="18" charset="0"/>
              </a:rPr>
              <a:t>YEŞİL TAHVİLİN TARİHÇESİ</a:t>
            </a:r>
          </a:p>
        </p:txBody>
      </p:sp>
      <p:pic>
        <p:nvPicPr>
          <p:cNvPr id="5" name="İçerik Yer Tutucusu 4" descr="metin, ekran görüntüsü, yazı tipi, doküman, belge içeren bir resim&#10;&#10;Açıklama otomatik olarak oluşturuldu">
            <a:extLst>
              <a:ext uri="{FF2B5EF4-FFF2-40B4-BE49-F238E27FC236}">
                <a16:creationId xmlns:a16="http://schemas.microsoft.com/office/drawing/2014/main" id="{FA5152E3-A6D7-C93B-7425-ED9A3147B34C}"/>
              </a:ext>
            </a:extLst>
          </p:cNvPr>
          <p:cNvPicPr>
            <a:picLocks noGrp="1" noChangeAspect="1"/>
          </p:cNvPicPr>
          <p:nvPr>
            <p:ph idx="1"/>
          </p:nvPr>
        </p:nvPicPr>
        <p:blipFill>
          <a:blip r:embed="rId2"/>
          <a:stretch>
            <a:fillRect/>
          </a:stretch>
        </p:blipFill>
        <p:spPr>
          <a:xfrm>
            <a:off x="1063256" y="1751247"/>
            <a:ext cx="9383816" cy="4271962"/>
          </a:xfrm>
        </p:spPr>
      </p:pic>
    </p:spTree>
    <p:extLst>
      <p:ext uri="{BB962C8B-B14F-4D97-AF65-F5344CB8AC3E}">
        <p14:creationId xmlns:p14="http://schemas.microsoft.com/office/powerpoint/2010/main" val="34663999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626</TotalTime>
  <Words>7433</Words>
  <Application>Microsoft Office PowerPoint</Application>
  <PresentationFormat>Geniş ekran</PresentationFormat>
  <Paragraphs>400</Paragraphs>
  <Slides>54</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54</vt:i4>
      </vt:variant>
    </vt:vector>
  </HeadingPairs>
  <TitlesOfParts>
    <vt:vector size="62" baseType="lpstr">
      <vt:lpstr>Aptos</vt:lpstr>
      <vt:lpstr>Arial</vt:lpstr>
      <vt:lpstr>Calibri</vt:lpstr>
      <vt:lpstr>Calibri Light</vt:lpstr>
      <vt:lpstr>Courier New</vt:lpstr>
      <vt:lpstr>Symbol</vt:lpstr>
      <vt:lpstr>Times New Roman</vt:lpstr>
      <vt:lpstr>1_Office Theme</vt:lpstr>
      <vt:lpstr>PowerPoint Sunusu</vt:lpstr>
      <vt:lpstr>YEŞİL TAHVİL SERTİFİKASYONU</vt:lpstr>
      <vt:lpstr>TAHVİL NEDİR?  </vt:lpstr>
      <vt:lpstr>Tahvillerin özellikleri  nelerdir?</vt:lpstr>
      <vt:lpstr>Tahvillerin getiri ve  sorumlulukları</vt:lpstr>
      <vt:lpstr>YEŞİL TAHVİL NEDİR</vt:lpstr>
      <vt:lpstr>Klasik tahvil ve yeşil tahvil arasındaki farklar</vt:lpstr>
      <vt:lpstr>YEŞİL TAHVİLİN TARİHÇESİ</vt:lpstr>
      <vt:lpstr>YEŞİL TAHVİLİN TARİHÇESİ</vt:lpstr>
      <vt:lpstr>Rakamlarla yeşil tahvil</vt:lpstr>
      <vt:lpstr>Rakamlarla yeşil tahvil</vt:lpstr>
      <vt:lpstr>Rakamlarla yeşil tahvil</vt:lpstr>
      <vt:lpstr>Yeşil TAHVİLLER</vt:lpstr>
      <vt:lpstr>Yeşil projeler</vt:lpstr>
      <vt:lpstr>Yeşil tahvillerin temel özellikleri</vt:lpstr>
      <vt:lpstr>Yeşil tahvil ve sürdürülebilir finans</vt:lpstr>
      <vt:lpstr>Yeşil tahvil ve sürdürülebilir finans</vt:lpstr>
      <vt:lpstr>Yeşil tahvil ve sürdürülebilir finans</vt:lpstr>
      <vt:lpstr>Yeşil tahvil ve sürdürülebilir finans</vt:lpstr>
      <vt:lpstr>YEŞİL TAHVİL SERTİFİKASI ALABİLMEK İÇİN ANA KRİTERLER VE STANDARTLAR</vt:lpstr>
      <vt:lpstr>YEŞİL TAHVİL SERTİFİKASI ALABİLMEK İÇİN ANA KRİTERLER VE STANDARTLAR</vt:lpstr>
      <vt:lpstr>YEŞİL TAHVİL SERTİFİKASI ALABİLMEK İÇİN ANA KRİTERLER VE STANDARTLAR</vt:lpstr>
      <vt:lpstr>YEŞİL TAHVİL SERTİFİKASI ALABİLMEK İÇİN ANA KRİTERLER VE STANDARTLAR</vt:lpstr>
      <vt:lpstr>  Sertifikasyon Sürecinde Rol Oynayan Çevresel, Sosyal ve Yönetişim (ESG) Faktörleri </vt:lpstr>
      <vt:lpstr>  Sertifikasyon Sürecinde Rol Oynayan Çevresel, Sosyal ve Yönetişim (ESG) Faktörleri </vt:lpstr>
      <vt:lpstr>  Sertifikasyon Sürecinde Rol Oynayan Çevresel, Sosyal ve Yönetişim (ESG) Faktörleri </vt:lpstr>
      <vt:lpstr>  Sertifikasyon Sürecinde Rol Oynayan Çevresel, Sosyal ve Yönetişim (ESG) Faktörleri </vt:lpstr>
      <vt:lpstr>  Sertifikasyon Sürecinde Rol Oynayan Çevresel, Sosyal ve Yönetişim (ESG) Faktörleri </vt:lpstr>
      <vt:lpstr>  YEŞİL TAHVİL SERTİFİKASI  YOL HARİTASI  </vt:lpstr>
      <vt:lpstr> Yeşil Tahvil Sertifikasyon Yolculuğunda Yatırımcılar, Düzenleyiciler ve STK'ların Rolü  </vt:lpstr>
      <vt:lpstr> Yeşil Tahvil Sertifikasyon Yolculuğunda Yatırımcılar, Düzenleyiciler ve STK'ların Rolü  </vt:lpstr>
      <vt:lpstr> Yeşil Tahvil Sertifikasyon Yolculuğunda Yatırımcılar, Düzenleyiciler ve STK'ların Rolü  </vt:lpstr>
      <vt:lpstr>Yeşil Tahvil Sertifikası Almış Olan Başarılı Şirket ve Proje Örnekleri </vt:lpstr>
      <vt:lpstr>Yeşil Tahvil Sertifikası Almış Olan Başarılı Şirket ve Proje Örnekleri </vt:lpstr>
      <vt:lpstr>Yeşil Tahvil Sertifikası Almış Olan Başarılı Şirket ve Proje Örnekleri </vt:lpstr>
      <vt:lpstr> SERTİFİKASYON SÜRECİ NASIL DAHA BAŞARILI OLUR???  </vt:lpstr>
      <vt:lpstr> GRUP ÇALIŞMASI  (60 DAKİKA)  </vt:lpstr>
      <vt:lpstr>Etki kavramı ve etki yatırımı</vt:lpstr>
      <vt:lpstr>Etki yatırımının özellikleri</vt:lpstr>
      <vt:lpstr>Etki yatırımı kronolojisi</vt:lpstr>
      <vt:lpstr>ETKİ YATIRIMI</vt:lpstr>
      <vt:lpstr>Etki yatırımı PROJE ÖRNEKLERİ</vt:lpstr>
      <vt:lpstr>ETKİ YATIRIMI ÖRNEKLERİ</vt:lpstr>
      <vt:lpstr>Etki yatırımı FIRSATLARI</vt:lpstr>
      <vt:lpstr>YEŞİL TAHVİLLERDE TRENDLER VE FIRSATLAR</vt:lpstr>
      <vt:lpstr>PowerPoint Sunusu</vt:lpstr>
      <vt:lpstr>PowerPoint Sunusu</vt:lpstr>
      <vt:lpstr>YENİLİKÇİ FİNANSAL ARAÇLAR</vt:lpstr>
      <vt:lpstr>YENİLİKÇİ FİNANSAL ARAÇLAR</vt:lpstr>
      <vt:lpstr>YENİLİKÇİ FİNANSAL ARAÇLAR – SUMP </vt:lpstr>
      <vt:lpstr>YENİLİKÇİ FİNANSAL ARAÇLAR – SUMP </vt:lpstr>
      <vt:lpstr>YENİLİKÇİ FİNANSAL ARAÇLAR </vt:lpstr>
      <vt:lpstr>YOL HARİTASI</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Aleyna Yilmaz</cp:lastModifiedBy>
  <cp:revision>10</cp:revision>
  <dcterms:created xsi:type="dcterms:W3CDTF">2024-06-10T17:36:27Z</dcterms:created>
  <dcterms:modified xsi:type="dcterms:W3CDTF">2024-06-12T12:47:07Z</dcterms:modified>
</cp:coreProperties>
</file>